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media/image7.jpg" ContentType="image/jpg"/>
  <Override PartName="/ppt/media/image8.jpg" ContentType="image/jpg"/>
  <Override PartName="/ppt/media/image9.jpg" ContentType="image/jpg"/>
  <Override PartName="/ppt/media/image10.jpg" ContentType="image/jpg"/>
  <Override PartName="/ppt/media/image11.jpg" ContentType="image/jpg"/>
  <Override PartName="/ppt/media/image12.jpg" ContentType="image/jpg"/>
  <Override PartName="/ppt/media/image13.jpg" ContentType="image/jpg"/>
  <Override PartName="/ppt/media/image14.jpg" ContentType="image/jpg"/>
  <Override PartName="/ppt/media/image15.jpg" ContentType="image/jpg"/>
  <Override PartName="/ppt/media/image16.jpg" ContentType="image/jpg"/>
  <Override PartName="/ppt/media/image17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5149850"/>
  <p:notesSz cx="9144000" cy="51498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626"/>
  </p:normalViewPr>
  <p:slideViewPr>
    <p:cSldViewPr>
      <p:cViewPr varScale="1">
        <p:scale>
          <a:sx n="161" d="100"/>
          <a:sy n="161" d="100"/>
        </p:scale>
        <p:origin x="824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2303" y="565106"/>
            <a:ext cx="7208262" cy="2582024"/>
          </a:xfrm>
          <a:prstGeom prst="rect">
            <a:avLst/>
          </a:prstGeom>
        </p:spPr>
        <p:txBody>
          <a:bodyPr anchor="t" anchorCtr="0"/>
          <a:lstStyle>
            <a:lvl1pPr>
              <a:defRPr sz="49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1AB164B-0894-B142-A83D-CC15DEBBD6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8470373" y="4226146"/>
            <a:ext cx="428593" cy="682694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CAA1506-7899-5843-A44E-BB8E80613307}"/>
              </a:ext>
            </a:extLst>
          </p:cNvPr>
          <p:cNvSpPr/>
          <p:nvPr/>
        </p:nvSpPr>
        <p:spPr>
          <a:xfrm>
            <a:off x="0" y="0"/>
            <a:ext cx="81643" cy="51498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51329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754" y="3662106"/>
            <a:ext cx="7177646" cy="42557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754" y="572206"/>
            <a:ext cx="7177646" cy="2733870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754" y="4087684"/>
            <a:ext cx="7177645" cy="370741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46D643-3D40-A544-BA11-C5702B803186}"/>
              </a:ext>
            </a:extLst>
          </p:cNvPr>
          <p:cNvCxnSpPr>
            <a:cxnSpLocks/>
          </p:cNvCxnSpPr>
          <p:nvPr/>
        </p:nvCxnSpPr>
        <p:spPr>
          <a:xfrm>
            <a:off x="594754" y="3616615"/>
            <a:ext cx="7177646" cy="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7936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523" y="670297"/>
            <a:ext cx="5790014" cy="2467636"/>
          </a:xfrm>
          <a:prstGeom prst="rect">
            <a:avLst/>
          </a:prstGeom>
        </p:spPr>
        <p:txBody>
          <a:bodyPr/>
          <a:lstStyle>
            <a:lvl1pPr>
              <a:defRPr sz="3600"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966954" y="3305509"/>
            <a:ext cx="5459737" cy="374522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3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 dirty="0"/>
              <a:t>- QUOTE AUTHOR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8370" y="312446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32529" y="257690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4732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0980" y="926973"/>
            <a:ext cx="5790014" cy="621797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302B9C-2E99-DD43-B6BC-73FCC0BAA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0980" y="1797440"/>
            <a:ext cx="5790014" cy="177312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F177E7E-7C5D-534C-BCB5-67E15CA69734}"/>
              </a:ext>
            </a:extLst>
          </p:cNvPr>
          <p:cNvSpPr/>
          <p:nvPr/>
        </p:nvSpPr>
        <p:spPr>
          <a:xfrm>
            <a:off x="520980" y="3730780"/>
            <a:ext cx="3504013" cy="488282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900" dirty="0"/>
              <a:t>CALL OUT or CALL TO ACTION can go here</a:t>
            </a:r>
          </a:p>
        </p:txBody>
      </p:sp>
    </p:spTree>
    <p:extLst>
      <p:ext uri="{BB962C8B-B14F-4D97-AF65-F5344CB8AC3E}">
        <p14:creationId xmlns:p14="http://schemas.microsoft.com/office/powerpoint/2010/main" val="4070938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9490" y="2224449"/>
            <a:ext cx="2210150" cy="43273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4127" y="2739434"/>
            <a:ext cx="2195513" cy="178814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7525" y="2224449"/>
            <a:ext cx="2202181" cy="43273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99609" y="2739434"/>
            <a:ext cx="2210096" cy="178814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38305" y="2224449"/>
            <a:ext cx="2199085" cy="43273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38305" y="2739434"/>
            <a:ext cx="2199085" cy="178814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2789387" y="2338890"/>
            <a:ext cx="0" cy="2188686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5216450" y="2338890"/>
            <a:ext cx="0" cy="2188686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851FE1CA-4C16-AD45-BD54-500EEF78CC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4127"/>
            <a:ext cx="7245688" cy="74008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525150-06D1-F64E-A049-783F7E29F5F6}"/>
              </a:ext>
            </a:extLst>
          </p:cNvPr>
          <p:cNvSpPr/>
          <p:nvPr/>
        </p:nvSpPr>
        <p:spPr>
          <a:xfrm>
            <a:off x="540928" y="1226666"/>
            <a:ext cx="950119" cy="951292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9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E72322-60BD-2643-8938-E19617DB5104}"/>
              </a:ext>
            </a:extLst>
          </p:cNvPr>
          <p:cNvSpPr/>
          <p:nvPr/>
        </p:nvSpPr>
        <p:spPr>
          <a:xfrm>
            <a:off x="2978962" y="1226666"/>
            <a:ext cx="950119" cy="951292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9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C76404-DA09-8443-9D3C-1696077594EF}"/>
              </a:ext>
            </a:extLst>
          </p:cNvPr>
          <p:cNvSpPr/>
          <p:nvPr/>
        </p:nvSpPr>
        <p:spPr>
          <a:xfrm>
            <a:off x="5409743" y="1226666"/>
            <a:ext cx="950119" cy="951292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900"/>
          </a:p>
        </p:txBody>
      </p:sp>
    </p:spTree>
    <p:extLst>
      <p:ext uri="{BB962C8B-B14F-4D97-AF65-F5344CB8AC3E}">
        <p14:creationId xmlns:p14="http://schemas.microsoft.com/office/powerpoint/2010/main" val="1567365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2734383"/>
            <a:ext cx="2205038" cy="43273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366141"/>
            <a:ext cx="2205038" cy="1144411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167114"/>
            <a:ext cx="2205038" cy="1117276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2734383"/>
            <a:ext cx="2197894" cy="43273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366141"/>
            <a:ext cx="2197894" cy="1144411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167113"/>
            <a:ext cx="2200805" cy="1117276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2734383"/>
            <a:ext cx="2199085" cy="43273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366141"/>
            <a:ext cx="2199085" cy="1144411"/>
          </a:xfrm>
          <a:prstGeom prst="roundRect">
            <a:avLst>
              <a:gd name="adj" fmla="val 1858"/>
            </a:avLst>
          </a:prstGeom>
          <a:solidFill>
            <a:schemeClr val="tx1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167112"/>
            <a:ext cx="2201998" cy="1117276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308920"/>
            <a:ext cx="0" cy="2975469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308920"/>
            <a:ext cx="0" cy="2978835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F638FCE4-00A7-BB4E-98EC-AB681132F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4127"/>
            <a:ext cx="7245688" cy="74008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697765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942649"/>
            <a:ext cx="6619244" cy="1264553"/>
          </a:xfrm>
          <a:prstGeom prst="rect">
            <a:avLst/>
          </a:prstGeom>
        </p:spPr>
        <p:txBody>
          <a:bodyPr anchor="t" anchorCtr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3430724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7502509-4FE6-E24C-AA96-C740FC421C24}"/>
              </a:ext>
            </a:extLst>
          </p:cNvPr>
          <p:cNvSpPr/>
          <p:nvPr/>
        </p:nvSpPr>
        <p:spPr>
          <a:xfrm>
            <a:off x="4303336" y="0"/>
            <a:ext cx="514350" cy="8583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39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7B1010D-DEFC-A24B-9C13-2017C9E20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4388" y="360557"/>
            <a:ext cx="312245" cy="39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7599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895350" y="863077"/>
            <a:ext cx="7358063" cy="1745227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95350" y="2655988"/>
            <a:ext cx="7358063" cy="59604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650"/>
            </a:lvl1pPr>
            <a:lvl2pPr marL="0" indent="0" algn="ctr">
              <a:spcBef>
                <a:spcPts val="0"/>
              </a:spcBef>
              <a:buSzTx/>
              <a:buNone/>
              <a:defRPr sz="1650"/>
            </a:lvl2pPr>
            <a:lvl3pPr marL="0" indent="0" algn="ctr">
              <a:spcBef>
                <a:spcPts val="0"/>
              </a:spcBef>
              <a:buSzTx/>
              <a:buNone/>
              <a:defRPr sz="1650"/>
            </a:lvl3pPr>
            <a:lvl4pPr marL="0" indent="0" algn="ctr">
              <a:spcBef>
                <a:spcPts val="0"/>
              </a:spcBef>
              <a:buSzTx/>
              <a:buNone/>
              <a:defRPr sz="1650"/>
            </a:lvl4pPr>
            <a:lvl5pPr marL="0" indent="0" algn="ctr">
              <a:spcBef>
                <a:spcPts val="0"/>
              </a:spcBef>
              <a:buSzTx/>
              <a:buNone/>
              <a:defRPr sz="165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83220" y="4882821"/>
            <a:ext cx="169964" cy="176430"/>
          </a:xfrm>
          <a:prstGeom prst="rect">
            <a:avLst/>
          </a:prstGeom>
        </p:spPr>
        <p:txBody>
          <a:bodyPr anchor="t"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80646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83220" y="4882821"/>
            <a:ext cx="169964" cy="176430"/>
          </a:xfrm>
          <a:prstGeom prst="rect">
            <a:avLst/>
          </a:prstGeom>
        </p:spPr>
        <p:txBody>
          <a:bodyPr anchor="t"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56568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895350" y="3361707"/>
            <a:ext cx="7358063" cy="31162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425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895350" y="2255444"/>
            <a:ext cx="7358063" cy="4154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1275"/>
              </a:spcBef>
              <a:buSzTx/>
              <a:buNone/>
              <a:defRPr sz="21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83220" y="4882821"/>
            <a:ext cx="169964" cy="176430"/>
          </a:xfrm>
          <a:prstGeom prst="rect">
            <a:avLst/>
          </a:prstGeom>
        </p:spPr>
        <p:txBody>
          <a:bodyPr anchor="t"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754161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83220" y="4882821"/>
            <a:ext cx="169964" cy="176430"/>
          </a:xfrm>
          <a:prstGeom prst="rect">
            <a:avLst/>
          </a:prstGeom>
        </p:spPr>
        <p:txBody>
          <a:bodyPr anchor="t"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5258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41997" y="1530535"/>
            <a:ext cx="6619244" cy="1967087"/>
          </a:xfrm>
          <a:prstGeom prst="rect">
            <a:avLst/>
          </a:prstGeom>
        </p:spPr>
        <p:txBody>
          <a:bodyPr anchor="t" anchorCtr="0"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1997" y="3801014"/>
            <a:ext cx="6619244" cy="485391"/>
          </a:xfrm>
        </p:spPr>
        <p:txBody>
          <a:bodyPr anchor="t"/>
          <a:lstStyle>
            <a:lvl1pPr marL="0" indent="0" algn="ctr">
              <a:buNone/>
              <a:defRPr cap="none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AB3F4A-6E4A-9441-A32E-6DB59118411A}"/>
              </a:ext>
            </a:extLst>
          </p:cNvPr>
          <p:cNvCxnSpPr>
            <a:cxnSpLocks/>
          </p:cNvCxnSpPr>
          <p:nvPr/>
        </p:nvCxnSpPr>
        <p:spPr>
          <a:xfrm>
            <a:off x="4082900" y="3524460"/>
            <a:ext cx="937438" cy="0"/>
          </a:xfrm>
          <a:prstGeom prst="line">
            <a:avLst/>
          </a:prstGeom>
          <a:ln w="50800" cap="sq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FBE9B87-5D1F-E94B-B539-EC11664BD536}"/>
              </a:ext>
            </a:extLst>
          </p:cNvPr>
          <p:cNvSpPr/>
          <p:nvPr/>
        </p:nvSpPr>
        <p:spPr>
          <a:xfrm>
            <a:off x="4303336" y="0"/>
            <a:ext cx="514350" cy="8583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39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CA907F-9252-0B49-807C-E526EE694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4388" y="360557"/>
            <a:ext cx="312245" cy="39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844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895350" y="1702312"/>
            <a:ext cx="7358063" cy="174522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83220" y="4882821"/>
            <a:ext cx="169964" cy="176430"/>
          </a:xfrm>
          <a:prstGeom prst="rect">
            <a:avLst/>
          </a:prstGeom>
        </p:spPr>
        <p:txBody>
          <a:bodyPr anchor="t"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383908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84724" y="503821"/>
            <a:ext cx="8374550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3916"/>
            <a:ext cx="6400800" cy="12874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1/11/19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8551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1702" y="254127"/>
            <a:ext cx="7245688" cy="740080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02" y="1194480"/>
            <a:ext cx="7245688" cy="3150495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871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1702" y="1204016"/>
            <a:ext cx="3297254" cy="3150707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5088" y="1200650"/>
            <a:ext cx="3297256" cy="3154073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FE8E80-A07B-124F-8B4E-82E6530FB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4127"/>
            <a:ext cx="7245688" cy="740080"/>
          </a:xfrm>
          <a:prstGeom prst="rect">
            <a:avLst/>
          </a:prstGeom>
        </p:spPr>
        <p:txBody>
          <a:bodyPr/>
          <a:lstStyle>
            <a:lvl1pPr>
              <a:defRPr spc="225"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121301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91702" y="1195270"/>
            <a:ext cx="3297254" cy="43273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702" y="1653034"/>
            <a:ext cx="3297254" cy="2809768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3705090" y="1195270"/>
            <a:ext cx="3297254" cy="43273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5090" y="1653034"/>
            <a:ext cx="3297254" cy="2809768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05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2995212-60D7-124F-84AF-E046C34359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4127"/>
            <a:ext cx="7245688" cy="74008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715622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9E1E285-0B80-5340-9ABB-2C68583FF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2" y="254127"/>
            <a:ext cx="7245688" cy="74008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262537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985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/>
        </p:nvSpPr>
        <p:spPr>
          <a:xfrm>
            <a:off x="1" y="0"/>
            <a:ext cx="9143999" cy="514985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900">
              <a:solidFill>
                <a:schemeClr val="accent4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480ECF-DB9F-8D4C-8BFC-CA6818AE3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2944" y="3046995"/>
            <a:ext cx="5650706" cy="822545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944" y="1484369"/>
            <a:ext cx="5650706" cy="1383812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13134"/>
            <a:ext cx="312245" cy="3950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985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54143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ti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FB98250-ACD1-DE4E-85CA-777ABF4856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0715" r="37857"/>
          <a:stretch/>
        </p:blipFill>
        <p:spPr>
          <a:xfrm>
            <a:off x="1" y="0"/>
            <a:ext cx="3788228" cy="514985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8A91DCF-34C5-524F-89F9-D8A7D493EE35}"/>
              </a:ext>
            </a:extLst>
          </p:cNvPr>
          <p:cNvSpPr/>
          <p:nvPr/>
        </p:nvSpPr>
        <p:spPr>
          <a:xfrm>
            <a:off x="1" y="0"/>
            <a:ext cx="3788228" cy="514985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900">
              <a:solidFill>
                <a:schemeClr val="accent4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27332C8-FE29-2A4E-A971-D3E4D2F7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607" y="1337231"/>
            <a:ext cx="2864766" cy="2324885"/>
          </a:xfrm>
          <a:prstGeom prst="rect">
            <a:avLst/>
          </a:prstGeom>
        </p:spPr>
        <p:txBody>
          <a:bodyPr/>
          <a:lstStyle>
            <a:lvl1pPr>
              <a:defRPr sz="45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B540FE-A883-F741-BDFA-057D19B49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67" y="4513134"/>
            <a:ext cx="312245" cy="3950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C60F2C8-36F6-4049-9F37-A002CD794776}"/>
              </a:ext>
            </a:extLst>
          </p:cNvPr>
          <p:cNvSpPr/>
          <p:nvPr/>
        </p:nvSpPr>
        <p:spPr>
          <a:xfrm>
            <a:off x="0" y="0"/>
            <a:ext cx="81643" cy="514985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EEFB20-F346-D34C-AE92-D02D17441B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40192" y="1337231"/>
            <a:ext cx="2481044" cy="232488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26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801" y="908376"/>
            <a:ext cx="2550798" cy="1087191"/>
          </a:xfrm>
          <a:prstGeom prst="rect">
            <a:avLst/>
          </a:prstGeom>
        </p:spPr>
        <p:txBody>
          <a:bodyPr anchor="b"/>
          <a:lstStyle>
            <a:lvl1pPr algn="l">
              <a:defRPr sz="1800" b="0" spc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2802" y="2171044"/>
            <a:ext cx="2550797" cy="217438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CBE4C0-C38D-A94F-B0EA-B36306C08151}"/>
              </a:ext>
            </a:extLst>
          </p:cNvPr>
          <p:cNvCxnSpPr>
            <a:cxnSpLocks/>
          </p:cNvCxnSpPr>
          <p:nvPr/>
        </p:nvCxnSpPr>
        <p:spPr>
          <a:xfrm>
            <a:off x="3328988" y="816633"/>
            <a:ext cx="0" cy="3636080"/>
          </a:xfrm>
          <a:prstGeom prst="line">
            <a:avLst/>
          </a:prstGeom>
          <a:ln w="19050" cap="sq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C9C3E5EE-E7CA-F846-9999-2A39DDEC2215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534376" y="908376"/>
            <a:ext cx="4573780" cy="3437048"/>
          </a:xfrm>
          <a:prstGeom prst="roundRect">
            <a:avLst>
              <a:gd name="adj" fmla="val 1858"/>
            </a:avLst>
          </a:prstGeom>
          <a:solidFill>
            <a:schemeClr val="tx2">
              <a:alpha val="25000"/>
            </a:schemeClr>
          </a:solidFill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227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7644"/>
            <a:ext cx="745301" cy="572206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81643" cy="514985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958"/>
            <a:ext cx="7053542" cy="105169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41590"/>
            <a:ext cx="6709906" cy="31504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01D9D96-DEE1-8844-9F8C-58215BC7B638}"/>
              </a:ext>
            </a:extLst>
          </p:cNvPr>
          <p:cNvPicPr>
            <a:picLocks noChangeAspect="1"/>
          </p:cNvPicPr>
          <p:nvPr/>
        </p:nvPicPr>
        <p:blipFill>
          <a:blip r:embed="rId24">
            <a:alphaModFix amt="35000"/>
          </a:blip>
          <a:stretch>
            <a:fillRect/>
          </a:stretch>
        </p:blipFill>
        <p:spPr>
          <a:xfrm>
            <a:off x="8457945" y="4401893"/>
            <a:ext cx="355352" cy="44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722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7" r:id="rId21"/>
  </p:sldLayoutIdLst>
  <p:txStyles>
    <p:titleStyle>
      <a:lvl1pPr algn="l" defTabSz="342900" rtl="0" eaLnBrk="1" latinLnBrk="0" hangingPunct="1">
        <a:spcBef>
          <a:spcPct val="0"/>
        </a:spcBef>
        <a:buNone/>
        <a:defRPr sz="3150" b="0" i="0" kern="1200" spc="225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://setosa.io/ev/conditional-probability/" TargetMode="Externa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http://www.r2d3.us/visual-intro-to-machine-learning-part-1/" TargetMode="Externa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http://flowingdata.com/2016/06/28/distributions-of-annual-income/" TargetMode="Externa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hyperlink" Target="https://bl.ocks.org/dhoboy/ccafe73e24cf9c36353f2641a4469314" TargetMode="Externa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hyperlink" Target="https://bl.ocks.org/mbostock/1353700" TargetMode="Externa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l.ocks.org/mbostock/346f4d967650b27c0511" TargetMode="External"/><Relationship Id="rId2" Type="http://schemas.openxmlformats.org/officeDocument/2006/relationships/hyperlink" Target="https://bost.ocks.org/mike/nations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bl.ocks.org/mbostock" TargetMode="External"/><Relationship Id="rId4" Type="http://schemas.openxmlformats.org/officeDocument/2006/relationships/hyperlink" Target="https://bl.ocks.org/kerryrodden/7090426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kpq.github.io/chartsnthings/" TargetMode="External"/><Relationship Id="rId2" Type="http://schemas.openxmlformats.org/officeDocument/2006/relationships/hyperlink" Target="http://chartsnthings.tumblr.com/post/47670081904/climate-change-crowbars-and-strikeouts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jsbin.com/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bost.ocks.org/mike/transition/" TargetMode="External"/><Relationship Id="rId3" Type="http://schemas.openxmlformats.org/officeDocument/2006/relationships/hyperlink" Target="http://bost.ocks.org/mike/selection/" TargetMode="External"/><Relationship Id="rId7" Type="http://schemas.openxmlformats.org/officeDocument/2006/relationships/hyperlink" Target="http://bl.ocks.org/mbostock/3808234" TargetMode="External"/><Relationship Id="rId2" Type="http://schemas.openxmlformats.org/officeDocument/2006/relationships/hyperlink" Target="http://bost.ocks.org/mike/circles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bl.ocks.org/mbostock/3808221" TargetMode="External"/><Relationship Id="rId5" Type="http://schemas.openxmlformats.org/officeDocument/2006/relationships/hyperlink" Target="http://bl.ocks.org/mbostock/3808218" TargetMode="External"/><Relationship Id="rId4" Type="http://schemas.openxmlformats.org/officeDocument/2006/relationships/hyperlink" Target="http://bost.ocks.org/mike/join/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3/d3/wiki/Gallery" TargetMode="External"/><Relationship Id="rId2" Type="http://schemas.openxmlformats.org/officeDocument/2006/relationships/hyperlink" Target="https://d3js.org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l.ocks.org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kpq.github.io/" TargetMode="External"/><Relationship Id="rId2" Type="http://schemas.openxmlformats.org/officeDocument/2006/relationships/hyperlink" Target="http://blockbuilder.org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meetup.com/Bay-Area-d3-User-Group/" TargetMode="External"/><Relationship Id="rId5" Type="http://schemas.openxmlformats.org/officeDocument/2006/relationships/hyperlink" Target="https://www.jasondavies.com/" TargetMode="External"/><Relationship Id="rId4" Type="http://schemas.openxmlformats.org/officeDocument/2006/relationships/hyperlink" Target="http://christopheviau.com/d3list/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d3js.org/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interactive/2012/02/13/us/politics/2013-budget-proposal-graphic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interactive/2012/11/02/us/politics/paths-to-the-white-house.html?_r=0" TargetMode="External"/><Relationship Id="rId2" Type="http://schemas.openxmlformats.org/officeDocument/2006/relationships/hyperlink" Target="http://elections.nytimes.com/2012/results/president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http://www.nytimes.com/interactive/2012/05/17/business/dealbook/how-the-facebook-offering-compares.html" TargetMode="Externa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91EAD1-78D2-6848-A014-FFF4FCD05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7869" y="1283913"/>
            <a:ext cx="7208262" cy="2582024"/>
          </a:xfrm>
        </p:spPr>
        <p:txBody>
          <a:bodyPr anchor="ctr"/>
          <a:lstStyle/>
          <a:p>
            <a:pPr algn="ctr"/>
            <a:r>
              <a:rPr lang="en-US" dirty="0"/>
              <a:t>D3.js An introduction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4" y="503821"/>
            <a:ext cx="284099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35" dirty="0">
                <a:solidFill>
                  <a:srgbClr val="202729"/>
                </a:solidFill>
                <a:latin typeface="Arial"/>
                <a:cs typeface="Arial"/>
              </a:rPr>
              <a:t>Explained</a:t>
            </a:r>
            <a:r>
              <a:rPr sz="2800" spc="-100" dirty="0">
                <a:solidFill>
                  <a:srgbClr val="202729"/>
                </a:solidFill>
                <a:latin typeface="Arial"/>
                <a:cs typeface="Arial"/>
              </a:rPr>
              <a:t> </a:t>
            </a:r>
            <a:r>
              <a:rPr sz="2800" spc="-30" dirty="0">
                <a:solidFill>
                  <a:srgbClr val="202729"/>
                </a:solidFill>
                <a:latin typeface="Arial"/>
                <a:cs typeface="Arial"/>
              </a:rPr>
              <a:t>Visually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4" y="1218386"/>
            <a:ext cx="32454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http://setosa.io/ev/conditional-probability/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99271" y="1534380"/>
            <a:ext cx="6655709" cy="347309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4" y="503821"/>
            <a:ext cx="388747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35" dirty="0">
                <a:solidFill>
                  <a:srgbClr val="202729"/>
                </a:solidFill>
                <a:latin typeface="Arial"/>
                <a:cs typeface="Arial"/>
              </a:rPr>
              <a:t>Visual </a:t>
            </a:r>
            <a:r>
              <a:rPr sz="2800" spc="5" dirty="0">
                <a:solidFill>
                  <a:srgbClr val="202729"/>
                </a:solidFill>
                <a:latin typeface="Arial"/>
                <a:cs typeface="Arial"/>
              </a:rPr>
              <a:t>Introduction </a:t>
            </a:r>
            <a:r>
              <a:rPr sz="2800" spc="40" dirty="0">
                <a:solidFill>
                  <a:srgbClr val="202729"/>
                </a:solidFill>
                <a:latin typeface="Arial"/>
                <a:cs typeface="Arial"/>
              </a:rPr>
              <a:t>to</a:t>
            </a:r>
            <a:r>
              <a:rPr sz="2800" spc="-225" dirty="0">
                <a:solidFill>
                  <a:srgbClr val="202729"/>
                </a:solidFill>
                <a:latin typeface="Arial"/>
                <a:cs typeface="Arial"/>
              </a:rPr>
              <a:t> </a:t>
            </a:r>
            <a:r>
              <a:rPr sz="2800" spc="-100" dirty="0">
                <a:solidFill>
                  <a:srgbClr val="202729"/>
                </a:solidFill>
                <a:latin typeface="Arial"/>
                <a:cs typeface="Arial"/>
              </a:rPr>
              <a:t>ML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4" y="1218386"/>
            <a:ext cx="45250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spc="-1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http://www.r2d3.us/visual-intro-to-machine-learning-part-1/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757261" y="1620517"/>
            <a:ext cx="4226698" cy="33825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4" y="503821"/>
            <a:ext cx="485775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25" dirty="0">
                <a:solidFill>
                  <a:srgbClr val="202729"/>
                </a:solidFill>
                <a:latin typeface="Arial"/>
                <a:cs typeface="Arial"/>
              </a:rPr>
              <a:t>Income </a:t>
            </a:r>
            <a:r>
              <a:rPr sz="2800" spc="-40" dirty="0">
                <a:solidFill>
                  <a:srgbClr val="202729"/>
                </a:solidFill>
                <a:latin typeface="Arial"/>
                <a:cs typeface="Arial"/>
              </a:rPr>
              <a:t>Changes </a:t>
            </a:r>
            <a:r>
              <a:rPr sz="2800" spc="10" dirty="0">
                <a:solidFill>
                  <a:srgbClr val="202729"/>
                </a:solidFill>
                <a:latin typeface="Arial"/>
                <a:cs typeface="Arial"/>
              </a:rPr>
              <a:t>by</a:t>
            </a:r>
            <a:r>
              <a:rPr sz="2800" spc="-155" dirty="0">
                <a:solidFill>
                  <a:srgbClr val="202729"/>
                </a:solidFill>
                <a:latin typeface="Arial"/>
                <a:cs typeface="Arial"/>
              </a:rPr>
              <a:t> </a:t>
            </a:r>
            <a:r>
              <a:rPr sz="2800" spc="-35" dirty="0">
                <a:solidFill>
                  <a:srgbClr val="202729"/>
                </a:solidFill>
                <a:latin typeface="Arial"/>
                <a:cs typeface="Arial"/>
              </a:rPr>
              <a:t>Profession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4" y="1218386"/>
            <a:ext cx="517398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spc="-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http://flowingdata.com/2016/06/28/distributions-of-annual-income/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024653" y="1455799"/>
            <a:ext cx="4051630" cy="35472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4" y="503821"/>
            <a:ext cx="1634489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55" dirty="0">
                <a:solidFill>
                  <a:srgbClr val="202729"/>
                </a:solidFill>
                <a:latin typeface="Arial"/>
                <a:cs typeface="Arial"/>
              </a:rPr>
              <a:t>Teaswarm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4" y="1216355"/>
            <a:ext cx="64738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u="heavy" spc="-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https://bl.ocks.org/dhoboy/ccafe73e24cf9c36353f2641a4469314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762224" y="1740874"/>
            <a:ext cx="6062517" cy="312164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4" y="503821"/>
            <a:ext cx="270383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35" dirty="0">
                <a:solidFill>
                  <a:srgbClr val="202729"/>
                </a:solidFill>
                <a:latin typeface="Arial"/>
                <a:cs typeface="Arial"/>
              </a:rPr>
              <a:t>Epicyclic</a:t>
            </a:r>
            <a:r>
              <a:rPr sz="2800" spc="-114" dirty="0">
                <a:solidFill>
                  <a:srgbClr val="202729"/>
                </a:solidFill>
                <a:latin typeface="Arial"/>
                <a:cs typeface="Arial"/>
              </a:rPr>
              <a:t> </a:t>
            </a:r>
            <a:r>
              <a:rPr sz="2800" spc="-30" dirty="0">
                <a:solidFill>
                  <a:srgbClr val="202729"/>
                </a:solidFill>
                <a:latin typeface="Arial"/>
                <a:cs typeface="Arial"/>
              </a:rPr>
              <a:t>Gearing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4" y="1216355"/>
            <a:ext cx="37858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u="heavy" spc="-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https://bl.ocks.org/mbostock/1353700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51183" y="1017724"/>
            <a:ext cx="3756888" cy="36520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348615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More </a:t>
            </a:r>
            <a:r>
              <a:rPr spc="-25" dirty="0"/>
              <a:t>Select</a:t>
            </a:r>
            <a:r>
              <a:rPr spc="-175" dirty="0"/>
              <a:t> </a:t>
            </a:r>
            <a:r>
              <a:rPr spc="-65" dirty="0"/>
              <a:t>Examples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9224" y="1026617"/>
            <a:ext cx="7550150" cy="2787650"/>
          </a:xfrm>
          <a:prstGeom prst="rect">
            <a:avLst/>
          </a:prstGeom>
        </p:spPr>
        <p:txBody>
          <a:bodyPr vert="horz" wrap="square" lIns="0" tIns="199390" rIns="0" bIns="0" rtlCol="0">
            <a:spAutoFit/>
          </a:bodyPr>
          <a:lstStyle/>
          <a:p>
            <a:pPr marL="424815" indent="-412115">
              <a:lnSpc>
                <a:spcPct val="100000"/>
              </a:lnSpc>
              <a:spcBef>
                <a:spcPts val="1570"/>
              </a:spcBef>
              <a:buClr>
                <a:srgbClr val="666666"/>
              </a:buClr>
              <a:buChar char="●"/>
              <a:tabLst>
                <a:tab pos="424815" algn="l"/>
                <a:tab pos="425450" algn="l"/>
              </a:tabLst>
            </a:pPr>
            <a:r>
              <a:rPr sz="2400" u="heavy" spc="-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https://bost.ocks.org/mike/nations/</a:t>
            </a:r>
            <a:endParaRPr sz="2400">
              <a:latin typeface="Arial"/>
              <a:cs typeface="Arial"/>
            </a:endParaRPr>
          </a:p>
          <a:p>
            <a:pPr marL="424815" indent="-412115">
              <a:lnSpc>
                <a:spcPct val="100000"/>
              </a:lnSpc>
              <a:spcBef>
                <a:spcPts val="1470"/>
              </a:spcBef>
              <a:buClr>
                <a:srgbClr val="666666"/>
              </a:buClr>
              <a:buChar char="●"/>
              <a:tabLst>
                <a:tab pos="424815" algn="l"/>
                <a:tab pos="425450" algn="l"/>
              </a:tabLst>
            </a:pPr>
            <a:r>
              <a:rPr sz="2400" u="heavy" spc="-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3"/>
              </a:rPr>
              <a:t>https://bl.ocks.org/mbostock/346f4d967650b27c0511</a:t>
            </a:r>
            <a:endParaRPr sz="2400">
              <a:latin typeface="Arial"/>
              <a:cs typeface="Arial"/>
            </a:endParaRPr>
          </a:p>
          <a:p>
            <a:pPr marL="424815" indent="-412115">
              <a:lnSpc>
                <a:spcPct val="100000"/>
              </a:lnSpc>
              <a:spcBef>
                <a:spcPts val="1470"/>
              </a:spcBef>
              <a:buClr>
                <a:srgbClr val="616161"/>
              </a:buClr>
              <a:buChar char="●"/>
              <a:tabLst>
                <a:tab pos="424815" algn="l"/>
                <a:tab pos="425450" algn="l"/>
              </a:tabLst>
            </a:pPr>
            <a:r>
              <a:rPr sz="2400" u="heavy" spc="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4"/>
              </a:rPr>
              <a:t>https://bl.ocks.org/kerryrodden/7090426</a:t>
            </a:r>
            <a:endParaRPr sz="2400">
              <a:latin typeface="Arial"/>
              <a:cs typeface="Arial"/>
            </a:endParaRPr>
          </a:p>
          <a:p>
            <a:pPr marL="424815" indent="-412115">
              <a:lnSpc>
                <a:spcPct val="100000"/>
              </a:lnSpc>
              <a:spcBef>
                <a:spcPts val="1470"/>
              </a:spcBef>
              <a:buChar char="●"/>
              <a:tabLst>
                <a:tab pos="424815" algn="l"/>
                <a:tab pos="425450" algn="l"/>
              </a:tabLst>
            </a:pPr>
            <a:r>
              <a:rPr sz="2400" spc="-10" dirty="0">
                <a:solidFill>
                  <a:srgbClr val="666666"/>
                </a:solidFill>
                <a:latin typeface="Arial"/>
                <a:cs typeface="Arial"/>
              </a:rPr>
              <a:t>Bostock </a:t>
            </a:r>
            <a:r>
              <a:rPr sz="2400" spc="-20" dirty="0">
                <a:solidFill>
                  <a:srgbClr val="666666"/>
                </a:solidFill>
                <a:latin typeface="Arial"/>
                <a:cs typeface="Arial"/>
              </a:rPr>
              <a:t>Blocks </a:t>
            </a:r>
            <a:r>
              <a:rPr sz="2400" spc="-80" dirty="0">
                <a:solidFill>
                  <a:srgbClr val="666666"/>
                </a:solidFill>
                <a:latin typeface="Arial"/>
                <a:cs typeface="Arial"/>
              </a:rPr>
              <a:t>-</a:t>
            </a:r>
            <a:r>
              <a:rPr sz="2400" spc="-125" dirty="0">
                <a:solidFill>
                  <a:srgbClr val="FF5252"/>
                </a:solidFill>
                <a:latin typeface="Arial"/>
                <a:cs typeface="Arial"/>
              </a:rPr>
              <a:t> </a:t>
            </a:r>
            <a:r>
              <a:rPr sz="2400" u="heavy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5"/>
              </a:rPr>
              <a:t>http://bl.ocks.org/mbostock</a:t>
            </a:r>
            <a:endParaRPr sz="2400">
              <a:latin typeface="Arial"/>
              <a:cs typeface="Arial"/>
            </a:endParaRPr>
          </a:p>
          <a:p>
            <a:pPr marL="424815" indent="-412115">
              <a:lnSpc>
                <a:spcPct val="100000"/>
              </a:lnSpc>
              <a:spcBef>
                <a:spcPts val="1470"/>
              </a:spcBef>
              <a:buChar char="●"/>
              <a:tabLst>
                <a:tab pos="424815" algn="l"/>
                <a:tab pos="425450" algn="l"/>
              </a:tabLst>
            </a:pPr>
            <a:r>
              <a:rPr sz="2400" spc="-40" dirty="0">
                <a:solidFill>
                  <a:srgbClr val="666666"/>
                </a:solidFill>
                <a:latin typeface="Arial"/>
                <a:cs typeface="Arial"/>
              </a:rPr>
              <a:t>Tons </a:t>
            </a:r>
            <a:r>
              <a:rPr sz="2400" spc="-5" dirty="0">
                <a:solidFill>
                  <a:srgbClr val="666666"/>
                </a:solidFill>
                <a:latin typeface="Arial"/>
                <a:cs typeface="Arial"/>
              </a:rPr>
              <a:t>more </a:t>
            </a:r>
            <a:r>
              <a:rPr sz="2400" spc="-20" dirty="0">
                <a:solidFill>
                  <a:srgbClr val="666666"/>
                </a:solidFill>
                <a:latin typeface="Arial"/>
                <a:cs typeface="Arial"/>
              </a:rPr>
              <a:t>at</a:t>
            </a:r>
            <a:r>
              <a:rPr sz="2400" spc="-75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400" spc="-15" dirty="0">
                <a:solidFill>
                  <a:srgbClr val="666666"/>
                </a:solidFill>
                <a:latin typeface="Arial"/>
                <a:cs typeface="Arial"/>
              </a:rPr>
              <a:t>https://bost.ocks.org/&lt;github_handle&gt;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244856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Design</a:t>
            </a:r>
            <a:r>
              <a:rPr spc="-125" dirty="0"/>
              <a:t> </a:t>
            </a:r>
            <a:r>
              <a:rPr spc="-55" dirty="0"/>
              <a:t>Process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00367" y="1392046"/>
            <a:ext cx="5303520" cy="10788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40055" indent="-427355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Char char="●"/>
              <a:tabLst>
                <a:tab pos="440055" algn="l"/>
                <a:tab pos="440690" algn="l"/>
              </a:tabLst>
            </a:pPr>
            <a:r>
              <a:rPr sz="2600" u="heavy" spc="-1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http://chartsnthings.tumblr.com</a:t>
            </a:r>
            <a:endParaRPr sz="2600">
              <a:latin typeface="Arial"/>
              <a:cs typeface="Arial"/>
            </a:endParaRPr>
          </a:p>
          <a:p>
            <a:pPr marL="440055" indent="-427355">
              <a:lnSpc>
                <a:spcPct val="100000"/>
              </a:lnSpc>
              <a:spcBef>
                <a:spcPts val="2055"/>
              </a:spcBef>
              <a:buClr>
                <a:srgbClr val="666666"/>
              </a:buClr>
              <a:buChar char="●"/>
              <a:tabLst>
                <a:tab pos="440055" algn="l"/>
                <a:tab pos="440690" algn="l"/>
              </a:tabLst>
            </a:pPr>
            <a:r>
              <a:rPr sz="2600" u="heavy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3"/>
              </a:rPr>
              <a:t>http://kpq.github.io/chartsnthings/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/>
              <a:t>What’s</a:t>
            </a:r>
            <a:r>
              <a:rPr spc="-145" dirty="0"/>
              <a:t> </a:t>
            </a:r>
            <a:r>
              <a:rPr spc="-30" dirty="0"/>
              <a:t>D3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4" y="1142043"/>
            <a:ext cx="8125459" cy="30645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3000" spc="-160" dirty="0">
                <a:solidFill>
                  <a:srgbClr val="616161"/>
                </a:solidFill>
                <a:latin typeface="Arial"/>
                <a:cs typeface="Arial"/>
              </a:rPr>
              <a:t>JS </a:t>
            </a:r>
            <a:r>
              <a:rPr sz="3000" spc="-10" dirty="0">
                <a:solidFill>
                  <a:srgbClr val="616161"/>
                </a:solidFill>
                <a:latin typeface="Arial"/>
                <a:cs typeface="Arial"/>
              </a:rPr>
              <a:t>library </a:t>
            </a:r>
            <a:r>
              <a:rPr sz="3000" spc="15" dirty="0">
                <a:solidFill>
                  <a:srgbClr val="616161"/>
                </a:solidFill>
                <a:latin typeface="Arial"/>
                <a:cs typeface="Arial"/>
              </a:rPr>
              <a:t>for </a:t>
            </a:r>
            <a:r>
              <a:rPr sz="3000" spc="-15" dirty="0">
                <a:solidFill>
                  <a:srgbClr val="616161"/>
                </a:solidFill>
                <a:latin typeface="Arial"/>
                <a:cs typeface="Arial"/>
              </a:rPr>
              <a:t>manipulating </a:t>
            </a:r>
            <a:r>
              <a:rPr sz="3000" spc="-10" dirty="0">
                <a:solidFill>
                  <a:srgbClr val="616161"/>
                </a:solidFill>
                <a:latin typeface="Arial"/>
                <a:cs typeface="Arial"/>
              </a:rPr>
              <a:t>documents </a:t>
            </a:r>
            <a:r>
              <a:rPr sz="3000" spc="-15" dirty="0">
                <a:solidFill>
                  <a:srgbClr val="616161"/>
                </a:solidFill>
                <a:latin typeface="Arial"/>
                <a:cs typeface="Arial"/>
              </a:rPr>
              <a:t>based </a:t>
            </a:r>
            <a:r>
              <a:rPr sz="3000" spc="15" dirty="0">
                <a:solidFill>
                  <a:srgbClr val="616161"/>
                </a:solidFill>
                <a:latin typeface="Arial"/>
                <a:cs typeface="Arial"/>
              </a:rPr>
              <a:t>on  </a:t>
            </a:r>
            <a:r>
              <a:rPr sz="3000" spc="-45" dirty="0">
                <a:solidFill>
                  <a:srgbClr val="616161"/>
                </a:solidFill>
                <a:latin typeface="Arial"/>
                <a:cs typeface="Arial"/>
              </a:rPr>
              <a:t>data. </a:t>
            </a:r>
            <a:r>
              <a:rPr sz="3000" spc="-35" dirty="0">
                <a:solidFill>
                  <a:srgbClr val="616161"/>
                </a:solidFill>
                <a:latin typeface="Arial"/>
                <a:cs typeface="Arial"/>
              </a:rPr>
              <a:t>D3 </a:t>
            </a:r>
            <a:r>
              <a:rPr sz="3000" spc="-10" dirty="0">
                <a:solidFill>
                  <a:srgbClr val="616161"/>
                </a:solidFill>
                <a:latin typeface="Arial"/>
                <a:cs typeface="Arial"/>
              </a:rPr>
              <a:t>helps </a:t>
            </a:r>
            <a:r>
              <a:rPr sz="3000" dirty="0">
                <a:solidFill>
                  <a:srgbClr val="616161"/>
                </a:solidFill>
                <a:latin typeface="Arial"/>
                <a:cs typeface="Arial"/>
              </a:rPr>
              <a:t>you </a:t>
            </a:r>
            <a:r>
              <a:rPr sz="3000" spc="15" dirty="0">
                <a:solidFill>
                  <a:srgbClr val="616161"/>
                </a:solidFill>
                <a:latin typeface="Arial"/>
                <a:cs typeface="Arial"/>
              </a:rPr>
              <a:t>bring </a:t>
            </a:r>
            <a:r>
              <a:rPr sz="3000" spc="-20" dirty="0">
                <a:solidFill>
                  <a:srgbClr val="616161"/>
                </a:solidFill>
                <a:latin typeface="Arial"/>
                <a:cs typeface="Arial"/>
              </a:rPr>
              <a:t>data </a:t>
            </a:r>
            <a:r>
              <a:rPr sz="3000" spc="45" dirty="0">
                <a:solidFill>
                  <a:srgbClr val="616161"/>
                </a:solidFill>
                <a:latin typeface="Arial"/>
                <a:cs typeface="Arial"/>
              </a:rPr>
              <a:t>to </a:t>
            </a:r>
            <a:r>
              <a:rPr sz="3000" spc="10" dirty="0">
                <a:solidFill>
                  <a:srgbClr val="616161"/>
                </a:solidFill>
                <a:latin typeface="Arial"/>
                <a:cs typeface="Arial"/>
              </a:rPr>
              <a:t>life </a:t>
            </a:r>
            <a:r>
              <a:rPr sz="3000" spc="-15" dirty="0">
                <a:solidFill>
                  <a:srgbClr val="616161"/>
                </a:solidFill>
                <a:latin typeface="Arial"/>
                <a:cs typeface="Arial"/>
              </a:rPr>
              <a:t>using</a:t>
            </a:r>
            <a:r>
              <a:rPr sz="3000" spc="-50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3000" spc="-105" dirty="0">
                <a:solidFill>
                  <a:srgbClr val="616161"/>
                </a:solidFill>
                <a:latin typeface="Arial"/>
                <a:cs typeface="Arial"/>
              </a:rPr>
              <a:t>HTML,  </a:t>
            </a:r>
            <a:r>
              <a:rPr sz="3000" spc="-155" dirty="0">
                <a:solidFill>
                  <a:srgbClr val="616161"/>
                </a:solidFill>
                <a:latin typeface="Arial"/>
                <a:cs typeface="Arial"/>
              </a:rPr>
              <a:t>SVG </a:t>
            </a:r>
            <a:r>
              <a:rPr sz="3000" spc="-20" dirty="0">
                <a:solidFill>
                  <a:srgbClr val="616161"/>
                </a:solidFill>
                <a:latin typeface="Arial"/>
                <a:cs typeface="Arial"/>
              </a:rPr>
              <a:t>and</a:t>
            </a:r>
            <a:r>
              <a:rPr sz="3000" spc="3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3000" spc="-195" dirty="0">
                <a:solidFill>
                  <a:srgbClr val="616161"/>
                </a:solidFill>
                <a:latin typeface="Arial"/>
                <a:cs typeface="Arial"/>
              </a:rPr>
              <a:t>CSS.</a:t>
            </a:r>
            <a:endParaRPr sz="30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6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3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000" spc="-50" dirty="0">
                <a:solidFill>
                  <a:srgbClr val="666666"/>
                </a:solidFill>
                <a:latin typeface="Arial"/>
                <a:cs typeface="Arial"/>
              </a:rPr>
              <a:t>Data </a:t>
            </a:r>
            <a:r>
              <a:rPr sz="3000" spc="45" dirty="0">
                <a:solidFill>
                  <a:srgbClr val="666666"/>
                </a:solidFill>
                <a:latin typeface="Arial"/>
                <a:cs typeface="Arial"/>
              </a:rPr>
              <a:t>to </a:t>
            </a:r>
            <a:r>
              <a:rPr sz="3000" spc="-40" dirty="0">
                <a:solidFill>
                  <a:srgbClr val="666666"/>
                </a:solidFill>
                <a:latin typeface="Arial"/>
                <a:cs typeface="Arial"/>
              </a:rPr>
              <a:t>Visual </a:t>
            </a:r>
            <a:r>
              <a:rPr sz="3000" spc="-50" dirty="0">
                <a:solidFill>
                  <a:srgbClr val="666666"/>
                </a:solidFill>
                <a:latin typeface="Arial"/>
                <a:cs typeface="Arial"/>
              </a:rPr>
              <a:t>Elements </a:t>
            </a:r>
            <a:r>
              <a:rPr sz="3000" spc="15" dirty="0">
                <a:solidFill>
                  <a:srgbClr val="666666"/>
                </a:solidFill>
                <a:latin typeface="Arial"/>
                <a:cs typeface="Arial"/>
              </a:rPr>
              <a:t>on the </a:t>
            </a:r>
            <a:r>
              <a:rPr sz="3000" spc="-95" dirty="0">
                <a:solidFill>
                  <a:srgbClr val="666666"/>
                </a:solidFill>
                <a:latin typeface="Arial"/>
                <a:cs typeface="Arial"/>
              </a:rPr>
              <a:t>HTML</a:t>
            </a:r>
            <a:r>
              <a:rPr sz="3000" spc="-37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3000" spc="-10" dirty="0">
                <a:solidFill>
                  <a:srgbClr val="666666"/>
                </a:solidFill>
                <a:latin typeface="Arial"/>
                <a:cs typeface="Arial"/>
              </a:rPr>
              <a:t>Document</a:t>
            </a:r>
            <a:endParaRPr sz="30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</a:rPr>
              <a:t>Before </a:t>
            </a:r>
            <a:r>
              <a:rPr sz="2400" spc="20" dirty="0">
                <a:solidFill>
                  <a:srgbClr val="FFFFFF"/>
                </a:solidFill>
              </a:rPr>
              <a:t>we </a:t>
            </a:r>
            <a:r>
              <a:rPr sz="2400" spc="-35" dirty="0">
                <a:solidFill>
                  <a:srgbClr val="FFFFFF"/>
                </a:solidFill>
              </a:rPr>
              <a:t>can </a:t>
            </a:r>
            <a:r>
              <a:rPr sz="2400" spc="30" dirty="0">
                <a:solidFill>
                  <a:srgbClr val="FFFFFF"/>
                </a:solidFill>
              </a:rPr>
              <a:t>get </a:t>
            </a:r>
            <a:r>
              <a:rPr sz="2400" spc="-5" dirty="0">
                <a:solidFill>
                  <a:srgbClr val="FFFFFF"/>
                </a:solidFill>
              </a:rPr>
              <a:t>started </a:t>
            </a:r>
            <a:r>
              <a:rPr sz="2400" spc="15" dirty="0">
                <a:solidFill>
                  <a:srgbClr val="FFFFFF"/>
                </a:solidFill>
              </a:rPr>
              <a:t>with</a:t>
            </a:r>
            <a:r>
              <a:rPr sz="2400" spc="-335" dirty="0">
                <a:solidFill>
                  <a:srgbClr val="FFFFFF"/>
                </a:solidFill>
              </a:rPr>
              <a:t> </a:t>
            </a:r>
            <a:r>
              <a:rPr sz="2400" spc="-270" dirty="0">
                <a:solidFill>
                  <a:srgbClr val="FFFFFF"/>
                </a:solidFill>
              </a:rPr>
              <a:t>D3…</a:t>
            </a:r>
            <a:endParaRPr sz="2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08F05-351E-B841-A59E-F6D23693FA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243268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5" dirty="0"/>
              <a:t>WEB</a:t>
            </a:r>
            <a:r>
              <a:rPr spc="-145" dirty="0"/>
              <a:t> </a:t>
            </a:r>
            <a:r>
              <a:rPr spc="-40" dirty="0"/>
              <a:t>Standards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5649" y="1240663"/>
            <a:ext cx="6123940" cy="34867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24815" indent="-412115">
              <a:lnSpc>
                <a:spcPct val="100000"/>
              </a:lnSpc>
              <a:spcBef>
                <a:spcPts val="100"/>
              </a:spcBef>
              <a:buClr>
                <a:srgbClr val="666666"/>
              </a:buClr>
              <a:buChar char="●"/>
              <a:tabLst>
                <a:tab pos="424815" algn="l"/>
                <a:tab pos="425450" algn="l"/>
              </a:tabLst>
            </a:pPr>
            <a:r>
              <a:rPr sz="2400" spc="-75" dirty="0">
                <a:solidFill>
                  <a:srgbClr val="616161"/>
                </a:solidFill>
                <a:latin typeface="Arial"/>
                <a:cs typeface="Arial"/>
              </a:rPr>
              <a:t>HTML </a:t>
            </a:r>
            <a:r>
              <a:rPr sz="2400" spc="-80" dirty="0">
                <a:solidFill>
                  <a:srgbClr val="616161"/>
                </a:solidFill>
                <a:latin typeface="Arial"/>
                <a:cs typeface="Arial"/>
              </a:rPr>
              <a:t>- </a:t>
            </a:r>
            <a:r>
              <a:rPr sz="2400" spc="-15" dirty="0">
                <a:solidFill>
                  <a:srgbClr val="616161"/>
                </a:solidFill>
                <a:latin typeface="Arial"/>
                <a:cs typeface="Arial"/>
              </a:rPr>
              <a:t>Content, </a:t>
            </a:r>
            <a:r>
              <a:rPr sz="2400" spc="-170" dirty="0">
                <a:solidFill>
                  <a:srgbClr val="616161"/>
                </a:solidFill>
                <a:latin typeface="Arial"/>
                <a:cs typeface="Arial"/>
              </a:rPr>
              <a:t>CSS </a:t>
            </a:r>
            <a:r>
              <a:rPr sz="2400" spc="-80" dirty="0">
                <a:solidFill>
                  <a:srgbClr val="616161"/>
                </a:solidFill>
                <a:latin typeface="Arial"/>
                <a:cs typeface="Arial"/>
              </a:rPr>
              <a:t>-</a:t>
            </a:r>
            <a:r>
              <a:rPr sz="2400" spc="8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35" dirty="0">
                <a:solidFill>
                  <a:srgbClr val="616161"/>
                </a:solidFill>
                <a:latin typeface="Arial"/>
                <a:cs typeface="Arial"/>
              </a:rPr>
              <a:t>Style</a:t>
            </a:r>
            <a:endParaRPr sz="2400">
              <a:latin typeface="Arial"/>
              <a:cs typeface="Arial"/>
            </a:endParaRPr>
          </a:p>
          <a:p>
            <a:pPr marL="424815" indent="-412115">
              <a:lnSpc>
                <a:spcPct val="100000"/>
              </a:lnSpc>
              <a:spcBef>
                <a:spcPts val="1995"/>
              </a:spcBef>
              <a:buChar char="●"/>
              <a:tabLst>
                <a:tab pos="424815" algn="l"/>
                <a:tab pos="425450" algn="l"/>
              </a:tabLst>
            </a:pPr>
            <a:r>
              <a:rPr sz="2400" spc="-130" dirty="0">
                <a:solidFill>
                  <a:srgbClr val="616161"/>
                </a:solidFill>
                <a:latin typeface="Arial"/>
                <a:cs typeface="Arial"/>
              </a:rPr>
              <a:t>JS </a:t>
            </a:r>
            <a:r>
              <a:rPr sz="2400" spc="-80" dirty="0">
                <a:solidFill>
                  <a:srgbClr val="616161"/>
                </a:solidFill>
                <a:latin typeface="Arial"/>
                <a:cs typeface="Arial"/>
              </a:rPr>
              <a:t>- </a:t>
            </a:r>
            <a:r>
              <a:rPr sz="2400" spc="-35" dirty="0">
                <a:solidFill>
                  <a:srgbClr val="616161"/>
                </a:solidFill>
                <a:latin typeface="Arial"/>
                <a:cs typeface="Arial"/>
              </a:rPr>
              <a:t>Dynamic</a:t>
            </a:r>
            <a:r>
              <a:rPr sz="2400" spc="5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15" dirty="0">
                <a:solidFill>
                  <a:srgbClr val="616161"/>
                </a:solidFill>
                <a:latin typeface="Arial"/>
                <a:cs typeface="Arial"/>
              </a:rPr>
              <a:t>Scripting</a:t>
            </a:r>
            <a:endParaRPr sz="2400">
              <a:latin typeface="Arial"/>
              <a:cs typeface="Arial"/>
            </a:endParaRPr>
          </a:p>
          <a:p>
            <a:pPr marL="424815" indent="-412115">
              <a:lnSpc>
                <a:spcPct val="100000"/>
              </a:lnSpc>
              <a:spcBef>
                <a:spcPts val="1995"/>
              </a:spcBef>
              <a:buChar char="●"/>
              <a:tabLst>
                <a:tab pos="424815" algn="l"/>
                <a:tab pos="425450" algn="l"/>
              </a:tabLst>
            </a:pPr>
            <a:r>
              <a:rPr sz="2400" spc="-40" dirty="0">
                <a:solidFill>
                  <a:srgbClr val="616161"/>
                </a:solidFill>
                <a:latin typeface="Arial"/>
                <a:cs typeface="Arial"/>
              </a:rPr>
              <a:t>Data</a:t>
            </a:r>
            <a:r>
              <a:rPr sz="2400" spc="-5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20" dirty="0">
                <a:solidFill>
                  <a:srgbClr val="616161"/>
                </a:solidFill>
                <a:latin typeface="Arial"/>
                <a:cs typeface="Arial"/>
              </a:rPr>
              <a:t>Visualization</a:t>
            </a:r>
            <a:endParaRPr sz="2400">
              <a:latin typeface="Arial"/>
              <a:cs typeface="Arial"/>
            </a:endParaRPr>
          </a:p>
          <a:p>
            <a:pPr marL="882015" lvl="1" indent="-412115">
              <a:lnSpc>
                <a:spcPct val="100000"/>
              </a:lnSpc>
              <a:spcBef>
                <a:spcPts val="1995"/>
              </a:spcBef>
              <a:buChar char="○"/>
              <a:tabLst>
                <a:tab pos="882015" algn="l"/>
                <a:tab pos="882650" algn="l"/>
              </a:tabLst>
            </a:pPr>
            <a:r>
              <a:rPr sz="2400" spc="-65" dirty="0">
                <a:solidFill>
                  <a:srgbClr val="616161"/>
                </a:solidFill>
                <a:latin typeface="Arial"/>
                <a:cs typeface="Arial"/>
              </a:rPr>
              <a:t>Canvas </a:t>
            </a:r>
            <a:r>
              <a:rPr sz="2400" spc="-80" dirty="0">
                <a:solidFill>
                  <a:srgbClr val="616161"/>
                </a:solidFill>
                <a:latin typeface="Arial"/>
                <a:cs typeface="Arial"/>
              </a:rPr>
              <a:t>- </a:t>
            </a:r>
            <a:r>
              <a:rPr sz="2400" spc="-50" dirty="0">
                <a:solidFill>
                  <a:srgbClr val="616161"/>
                </a:solidFill>
                <a:latin typeface="Arial"/>
                <a:cs typeface="Arial"/>
              </a:rPr>
              <a:t>Paint</a:t>
            </a:r>
            <a:r>
              <a:rPr sz="2400" spc="-1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35" dirty="0">
                <a:solidFill>
                  <a:srgbClr val="616161"/>
                </a:solidFill>
                <a:latin typeface="Arial"/>
                <a:cs typeface="Arial"/>
              </a:rPr>
              <a:t>shapes</a:t>
            </a:r>
            <a:endParaRPr sz="2400">
              <a:latin typeface="Arial"/>
              <a:cs typeface="Arial"/>
            </a:endParaRPr>
          </a:p>
          <a:p>
            <a:pPr marL="882015" lvl="1" indent="-412115">
              <a:lnSpc>
                <a:spcPct val="100000"/>
              </a:lnSpc>
              <a:spcBef>
                <a:spcPts val="1995"/>
              </a:spcBef>
              <a:buChar char="○"/>
              <a:tabLst>
                <a:tab pos="882015" algn="l"/>
                <a:tab pos="882650" algn="l"/>
              </a:tabLst>
            </a:pPr>
            <a:r>
              <a:rPr sz="2400" spc="-125" dirty="0">
                <a:solidFill>
                  <a:srgbClr val="616161"/>
                </a:solidFill>
                <a:latin typeface="Arial"/>
                <a:cs typeface="Arial"/>
              </a:rPr>
              <a:t>SVG </a:t>
            </a:r>
            <a:r>
              <a:rPr sz="2400" spc="-80" dirty="0">
                <a:solidFill>
                  <a:srgbClr val="616161"/>
                </a:solidFill>
                <a:latin typeface="Arial"/>
                <a:cs typeface="Arial"/>
              </a:rPr>
              <a:t>- </a:t>
            </a:r>
            <a:r>
              <a:rPr sz="2400" spc="-50" dirty="0">
                <a:solidFill>
                  <a:srgbClr val="616161"/>
                </a:solidFill>
                <a:latin typeface="Arial"/>
                <a:cs typeface="Arial"/>
              </a:rPr>
              <a:t>DOM </a:t>
            </a:r>
            <a:r>
              <a:rPr sz="2400" spc="-45" dirty="0">
                <a:solidFill>
                  <a:srgbClr val="616161"/>
                </a:solidFill>
                <a:latin typeface="Arial"/>
                <a:cs typeface="Arial"/>
              </a:rPr>
              <a:t>Shape</a:t>
            </a:r>
            <a:r>
              <a:rPr sz="2400" spc="4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10" dirty="0">
                <a:solidFill>
                  <a:srgbClr val="616161"/>
                </a:solidFill>
                <a:latin typeface="Arial"/>
                <a:cs typeface="Arial"/>
              </a:rPr>
              <a:t>elements</a:t>
            </a:r>
            <a:endParaRPr sz="2400">
              <a:latin typeface="Arial"/>
              <a:cs typeface="Arial"/>
            </a:endParaRPr>
          </a:p>
          <a:p>
            <a:pPr marL="882015" lvl="1" indent="-412115">
              <a:lnSpc>
                <a:spcPct val="100000"/>
              </a:lnSpc>
              <a:spcBef>
                <a:spcPts val="1995"/>
              </a:spcBef>
              <a:buChar char="○"/>
              <a:tabLst>
                <a:tab pos="882015" algn="l"/>
                <a:tab pos="882650" algn="l"/>
              </a:tabLst>
            </a:pPr>
            <a:r>
              <a:rPr sz="2400" spc="-30" dirty="0">
                <a:solidFill>
                  <a:srgbClr val="616161"/>
                </a:solidFill>
                <a:latin typeface="Arial"/>
                <a:cs typeface="Arial"/>
              </a:rPr>
              <a:t>Web </a:t>
            </a:r>
            <a:r>
              <a:rPr sz="2400" spc="-135" dirty="0">
                <a:solidFill>
                  <a:srgbClr val="616161"/>
                </a:solidFill>
                <a:latin typeface="Arial"/>
                <a:cs typeface="Arial"/>
              </a:rPr>
              <a:t>GL </a:t>
            </a:r>
            <a:r>
              <a:rPr sz="2400" spc="-80" dirty="0">
                <a:solidFill>
                  <a:srgbClr val="616161"/>
                </a:solidFill>
                <a:latin typeface="Arial"/>
                <a:cs typeface="Arial"/>
              </a:rPr>
              <a:t>- </a:t>
            </a:r>
            <a:r>
              <a:rPr sz="2400" spc="-30" dirty="0">
                <a:solidFill>
                  <a:srgbClr val="616161"/>
                </a:solidFill>
                <a:latin typeface="Arial"/>
                <a:cs typeface="Arial"/>
              </a:rPr>
              <a:t>3D </a:t>
            </a:r>
            <a:r>
              <a:rPr sz="2400" spc="-45" dirty="0">
                <a:solidFill>
                  <a:srgbClr val="616161"/>
                </a:solidFill>
                <a:latin typeface="Arial"/>
                <a:cs typeface="Arial"/>
              </a:rPr>
              <a:t>(Not </a:t>
            </a:r>
            <a:r>
              <a:rPr sz="2400" spc="20" dirty="0">
                <a:solidFill>
                  <a:srgbClr val="616161"/>
                </a:solidFill>
                <a:latin typeface="Arial"/>
                <a:cs typeface="Arial"/>
              </a:rPr>
              <a:t>going </a:t>
            </a:r>
            <a:r>
              <a:rPr sz="2400" spc="35" dirty="0">
                <a:solidFill>
                  <a:srgbClr val="616161"/>
                </a:solidFill>
                <a:latin typeface="Arial"/>
                <a:cs typeface="Arial"/>
              </a:rPr>
              <a:t>to </a:t>
            </a:r>
            <a:r>
              <a:rPr sz="2400" dirty="0">
                <a:solidFill>
                  <a:srgbClr val="616161"/>
                </a:solidFill>
                <a:latin typeface="Arial"/>
                <a:cs typeface="Arial"/>
              </a:rPr>
              <a:t>talk </a:t>
            </a:r>
            <a:r>
              <a:rPr sz="2400" spc="5" dirty="0">
                <a:solidFill>
                  <a:srgbClr val="616161"/>
                </a:solidFill>
                <a:latin typeface="Arial"/>
                <a:cs typeface="Arial"/>
              </a:rPr>
              <a:t>about</a:t>
            </a:r>
            <a:r>
              <a:rPr sz="2400" spc="-19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55" dirty="0">
                <a:solidFill>
                  <a:srgbClr val="616161"/>
                </a:solidFill>
                <a:latin typeface="Arial"/>
                <a:cs typeface="Arial"/>
              </a:rPr>
              <a:t>it)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19DAE-C02A-A843-8D51-E5AAF1C0A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 3" pitchFamily="2" charset="2"/>
              <a:buChar char=""/>
            </a:pPr>
            <a:r>
              <a:rPr lang="en-US" sz="1600" spc="-55" dirty="0">
                <a:solidFill>
                  <a:srgbClr val="616161"/>
                </a:solidFill>
                <a:latin typeface="Arial"/>
                <a:cs typeface="Arial"/>
              </a:rPr>
              <a:t>What’s</a:t>
            </a:r>
            <a:r>
              <a:rPr lang="en-US" sz="1600" spc="-6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lang="en-US" sz="1600" spc="-35" dirty="0">
                <a:solidFill>
                  <a:srgbClr val="616161"/>
                </a:solidFill>
                <a:latin typeface="Arial"/>
                <a:cs typeface="Arial"/>
              </a:rPr>
              <a:t>D3</a:t>
            </a:r>
            <a:endParaRPr lang="en-US" sz="1600" dirty="0">
              <a:latin typeface="Arial"/>
              <a:cs typeface="Arial"/>
            </a:endParaRPr>
          </a:p>
          <a:p>
            <a:r>
              <a:rPr lang="en-US" sz="1600" spc="-35" dirty="0">
                <a:solidFill>
                  <a:srgbClr val="616161"/>
                </a:solidFill>
                <a:latin typeface="Arial"/>
                <a:cs typeface="Arial"/>
              </a:rPr>
              <a:t>D3</a:t>
            </a:r>
            <a:r>
              <a:rPr lang="en-US" sz="1600" spc="-6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lang="en-US" sz="1600" spc="-70" dirty="0">
                <a:solidFill>
                  <a:srgbClr val="616161"/>
                </a:solidFill>
                <a:latin typeface="Arial"/>
                <a:cs typeface="Arial"/>
              </a:rPr>
              <a:t>Examples</a:t>
            </a:r>
            <a:endParaRPr lang="en-US" sz="1600" dirty="0">
              <a:latin typeface="Arial"/>
              <a:cs typeface="Arial"/>
            </a:endParaRPr>
          </a:p>
          <a:p>
            <a:r>
              <a:rPr lang="en-US" sz="1600" spc="-15" dirty="0">
                <a:solidFill>
                  <a:srgbClr val="616161"/>
                </a:solidFill>
                <a:latin typeface="Arial"/>
                <a:cs typeface="Arial"/>
              </a:rPr>
              <a:t>Build </a:t>
            </a:r>
            <a:r>
              <a:rPr lang="en-US" sz="1600" spc="-30" dirty="0">
                <a:solidFill>
                  <a:srgbClr val="616161"/>
                </a:solidFill>
                <a:latin typeface="Arial"/>
                <a:cs typeface="Arial"/>
              </a:rPr>
              <a:t>some</a:t>
            </a:r>
            <a:r>
              <a:rPr lang="en-US" sz="1600" spc="-16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lang="en-US" sz="1600" spc="-30" dirty="0">
                <a:solidFill>
                  <a:srgbClr val="616161"/>
                </a:solidFill>
                <a:latin typeface="Arial"/>
                <a:cs typeface="Arial"/>
              </a:rPr>
              <a:t>visualizations</a:t>
            </a:r>
            <a:endParaRPr lang="en-US" sz="1600" dirty="0">
              <a:latin typeface="Arial"/>
              <a:cs typeface="Arial"/>
            </a:endParaRPr>
          </a:p>
          <a:p>
            <a:r>
              <a:rPr lang="en-US" sz="1600" spc="-60" dirty="0">
                <a:solidFill>
                  <a:srgbClr val="616161"/>
                </a:solidFill>
                <a:latin typeface="Arial"/>
                <a:cs typeface="Arial"/>
              </a:rPr>
              <a:t>Resources</a:t>
            </a:r>
            <a:endParaRPr lang="en-US" sz="1600" dirty="0">
              <a:latin typeface="Arial"/>
              <a:cs typeface="Arial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44AD8C-89F0-1E44-B924-5EC854BE5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0A0BA3-C4BF-7C49-BF48-4997F4088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">
              <a:spcBef>
                <a:spcPts val="100"/>
              </a:spcBef>
            </a:pPr>
            <a:r>
              <a:rPr lang="en-US" sz="1600" spc="-30" dirty="0">
                <a:solidFill>
                  <a:srgbClr val="202729"/>
                </a:solidFill>
                <a:latin typeface="Arial"/>
                <a:cs typeface="Arial"/>
              </a:rPr>
              <a:t>Let’s </a:t>
            </a:r>
            <a:r>
              <a:rPr lang="en-US" sz="1600" spc="-20" dirty="0">
                <a:solidFill>
                  <a:srgbClr val="202729"/>
                </a:solidFill>
                <a:latin typeface="Arial"/>
                <a:cs typeface="Arial"/>
              </a:rPr>
              <a:t>learn </a:t>
            </a:r>
            <a:r>
              <a:rPr lang="en-US" sz="1600" spc="-30" dirty="0">
                <a:solidFill>
                  <a:srgbClr val="202729"/>
                </a:solidFill>
                <a:latin typeface="Arial"/>
                <a:cs typeface="Arial"/>
              </a:rPr>
              <a:t>some</a:t>
            </a:r>
            <a:r>
              <a:rPr lang="en-US" sz="1600" spc="-180" dirty="0">
                <a:solidFill>
                  <a:srgbClr val="202729"/>
                </a:solidFill>
                <a:latin typeface="Arial"/>
                <a:cs typeface="Arial"/>
              </a:rPr>
              <a:t> </a:t>
            </a:r>
            <a:r>
              <a:rPr lang="en-US" sz="1600" spc="-150" dirty="0">
                <a:solidFill>
                  <a:srgbClr val="202729"/>
                </a:solidFill>
                <a:latin typeface="Arial"/>
                <a:cs typeface="Arial"/>
              </a:rPr>
              <a:t>JS</a:t>
            </a:r>
            <a:endParaRPr lang="en-US" sz="1600" u="heavy" spc="-10" dirty="0">
              <a:solidFill>
                <a:srgbClr val="FF5252"/>
              </a:solidFill>
              <a:uFill>
                <a:solidFill>
                  <a:srgbClr val="FF5252"/>
                </a:solidFill>
              </a:uFill>
              <a:latin typeface="Arial"/>
              <a:cs typeface="Arial"/>
              <a:hlinkClick r:id="rId2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600" u="heavy" spc="-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http://jsbin.com/</a:t>
            </a:r>
            <a:endParaRPr lang="en-US" sz="1600" dirty="0">
              <a:latin typeface="Arial"/>
              <a:cs typeface="Arial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</a:rPr>
              <a:t>Getting </a:t>
            </a:r>
            <a:r>
              <a:rPr sz="2400" spc="-20" dirty="0">
                <a:solidFill>
                  <a:srgbClr val="FFFFFF"/>
                </a:solidFill>
              </a:rPr>
              <a:t>Started </a:t>
            </a:r>
            <a:r>
              <a:rPr sz="2400" spc="15" dirty="0">
                <a:solidFill>
                  <a:srgbClr val="FFFFFF"/>
                </a:solidFill>
              </a:rPr>
              <a:t>with</a:t>
            </a:r>
            <a:r>
              <a:rPr sz="2400" spc="-190" dirty="0">
                <a:solidFill>
                  <a:srgbClr val="FFFFFF"/>
                </a:solidFill>
              </a:rPr>
              <a:t> </a:t>
            </a:r>
            <a:r>
              <a:rPr sz="2400" spc="-30" dirty="0">
                <a:solidFill>
                  <a:srgbClr val="FFFFFF"/>
                </a:solidFill>
              </a:rPr>
              <a:t>D3</a:t>
            </a:r>
            <a:endParaRPr sz="2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A7AADD-8584-664D-BC78-D59A1E0F0B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4" y="503821"/>
            <a:ext cx="214312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5" dirty="0">
                <a:solidFill>
                  <a:srgbClr val="202729"/>
                </a:solidFill>
                <a:latin typeface="Arial"/>
                <a:cs typeface="Arial"/>
              </a:rPr>
              <a:t>Creating</a:t>
            </a:r>
            <a:r>
              <a:rPr sz="2800" spc="-140" dirty="0">
                <a:solidFill>
                  <a:srgbClr val="202729"/>
                </a:solidFill>
                <a:latin typeface="Arial"/>
                <a:cs typeface="Arial"/>
              </a:rPr>
              <a:t> </a:t>
            </a:r>
            <a:r>
              <a:rPr sz="2800" spc="-145" dirty="0">
                <a:solidFill>
                  <a:srgbClr val="202729"/>
                </a:solidFill>
                <a:latin typeface="Arial"/>
                <a:cs typeface="Arial"/>
              </a:rPr>
              <a:t>SVG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61163" y="2466025"/>
            <a:ext cx="68218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26465" algn="l"/>
                <a:tab pos="1383665" algn="l"/>
              </a:tabLst>
            </a:pPr>
            <a:r>
              <a:rPr sz="3000" spc="-30" dirty="0">
                <a:solidFill>
                  <a:srgbClr val="616161"/>
                </a:solidFill>
                <a:latin typeface="Arial"/>
                <a:cs typeface="Arial"/>
              </a:rPr>
              <a:t>svg	</a:t>
            </a:r>
            <a:r>
              <a:rPr sz="3000" spc="-254" dirty="0">
                <a:solidFill>
                  <a:srgbClr val="616161"/>
                </a:solidFill>
                <a:latin typeface="Arial"/>
                <a:cs typeface="Arial"/>
              </a:rPr>
              <a:t>=	</a:t>
            </a:r>
            <a:r>
              <a:rPr sz="3000" spc="-45" dirty="0">
                <a:solidFill>
                  <a:srgbClr val="616161"/>
                </a:solidFill>
                <a:latin typeface="Arial"/>
                <a:cs typeface="Arial"/>
              </a:rPr>
              <a:t>d3.select("#chart").append("svg")</a:t>
            </a:r>
            <a:endParaRPr sz="30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4" y="503821"/>
            <a:ext cx="214312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5" dirty="0">
                <a:solidFill>
                  <a:srgbClr val="202729"/>
                </a:solidFill>
                <a:latin typeface="Arial"/>
                <a:cs typeface="Arial"/>
              </a:rPr>
              <a:t>Creating</a:t>
            </a:r>
            <a:r>
              <a:rPr sz="2800" spc="-140" dirty="0">
                <a:solidFill>
                  <a:srgbClr val="202729"/>
                </a:solidFill>
                <a:latin typeface="Arial"/>
                <a:cs typeface="Arial"/>
              </a:rPr>
              <a:t> </a:t>
            </a:r>
            <a:r>
              <a:rPr sz="2800" spc="-145" dirty="0">
                <a:solidFill>
                  <a:srgbClr val="202729"/>
                </a:solidFill>
                <a:latin typeface="Arial"/>
                <a:cs typeface="Arial"/>
              </a:rPr>
              <a:t>SVG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61163" y="2466025"/>
            <a:ext cx="682180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26465" algn="l"/>
                <a:tab pos="1383665" algn="l"/>
              </a:tabLst>
            </a:pPr>
            <a:r>
              <a:rPr sz="3000" spc="-30" dirty="0">
                <a:solidFill>
                  <a:srgbClr val="616161"/>
                </a:solidFill>
                <a:latin typeface="Arial"/>
                <a:cs typeface="Arial"/>
              </a:rPr>
              <a:t>svg	</a:t>
            </a:r>
            <a:r>
              <a:rPr sz="3000" spc="-254" dirty="0">
                <a:solidFill>
                  <a:srgbClr val="616161"/>
                </a:solidFill>
                <a:latin typeface="Arial"/>
                <a:cs typeface="Arial"/>
              </a:rPr>
              <a:t>=	</a:t>
            </a:r>
            <a:r>
              <a:rPr sz="3000" spc="-45" dirty="0">
                <a:solidFill>
                  <a:srgbClr val="616161"/>
                </a:solidFill>
                <a:latin typeface="Arial"/>
                <a:cs typeface="Arial"/>
              </a:rPr>
              <a:t>d3.select("#chart").append("svg")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300291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Selecting</a:t>
            </a:r>
            <a:r>
              <a:rPr spc="-95" dirty="0"/>
              <a:t> </a:t>
            </a:r>
            <a:r>
              <a:rPr spc="-50" dirty="0"/>
              <a:t>Elements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593969" rIns="0" bIns="0" rtlCol="0">
            <a:spAutoFit/>
          </a:bodyPr>
          <a:lstStyle/>
          <a:p>
            <a:pPr marL="0" algn="ctr">
              <a:lnSpc>
                <a:spcPct val="100000"/>
              </a:lnSpc>
              <a:spcBef>
                <a:spcPts val="100"/>
              </a:spcBef>
            </a:pPr>
            <a:r>
              <a:rPr spc="-90" dirty="0"/>
              <a:t>.selectAll(selector)</a:t>
            </a:r>
          </a:p>
          <a:p>
            <a:pPr marL="0" algn="ctr">
              <a:lnSpc>
                <a:spcPct val="100000"/>
              </a:lnSpc>
              <a:spcBef>
                <a:spcPts val="2175"/>
              </a:spcBef>
            </a:pPr>
            <a:r>
              <a:rPr spc="-90" dirty="0"/>
              <a:t>.select(selector)</a:t>
            </a:r>
          </a:p>
          <a:p>
            <a:pPr marL="0" algn="ctr">
              <a:lnSpc>
                <a:spcPct val="100000"/>
              </a:lnSpc>
              <a:spcBef>
                <a:spcPts val="2175"/>
              </a:spcBef>
            </a:pPr>
            <a:r>
              <a:rPr b="0" spc="-40" dirty="0">
                <a:latin typeface="Arial"/>
                <a:cs typeface="Arial"/>
              </a:rPr>
              <a:t>Selects </a:t>
            </a:r>
            <a:r>
              <a:rPr b="0" spc="-50" dirty="0">
                <a:latin typeface="Arial"/>
                <a:cs typeface="Arial"/>
              </a:rPr>
              <a:t>Elements </a:t>
            </a:r>
            <a:r>
              <a:rPr b="0" spc="15" dirty="0">
                <a:latin typeface="Arial"/>
                <a:cs typeface="Arial"/>
              </a:rPr>
              <a:t>on </a:t>
            </a:r>
            <a:r>
              <a:rPr b="0" spc="-95" dirty="0">
                <a:latin typeface="Arial"/>
                <a:cs typeface="Arial"/>
              </a:rPr>
              <a:t>HTML</a:t>
            </a:r>
            <a:r>
              <a:rPr b="0" spc="-215" dirty="0">
                <a:latin typeface="Arial"/>
                <a:cs typeface="Arial"/>
              </a:rPr>
              <a:t> </a:t>
            </a:r>
            <a:r>
              <a:rPr b="0" spc="-10" dirty="0">
                <a:latin typeface="Arial"/>
                <a:cs typeface="Arial"/>
              </a:rPr>
              <a:t>Document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279463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0" dirty="0"/>
              <a:t>Append</a:t>
            </a:r>
            <a:r>
              <a:rPr spc="-120" dirty="0"/>
              <a:t> </a:t>
            </a:r>
            <a:r>
              <a:rPr spc="-50" dirty="0"/>
              <a:t>Elements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960681" rIns="0" bIns="0" rtlCol="0">
            <a:spAutoFit/>
          </a:bodyPr>
          <a:lstStyle/>
          <a:p>
            <a:pPr marL="0" algn="ctr">
              <a:lnSpc>
                <a:spcPct val="100000"/>
              </a:lnSpc>
              <a:spcBef>
                <a:spcPts val="100"/>
              </a:spcBef>
            </a:pPr>
            <a:r>
              <a:rPr spc="-40" dirty="0"/>
              <a:t>.append(</a:t>
            </a:r>
            <a:r>
              <a:rPr b="0" spc="-40" dirty="0">
                <a:latin typeface="Arial"/>
                <a:cs typeface="Arial"/>
              </a:rPr>
              <a:t>element</a:t>
            </a:r>
            <a:r>
              <a:rPr spc="-40" dirty="0"/>
              <a:t>)</a:t>
            </a:r>
          </a:p>
          <a:p>
            <a:pPr marL="0" algn="ctr">
              <a:lnSpc>
                <a:spcPct val="100000"/>
              </a:lnSpc>
              <a:spcBef>
                <a:spcPts val="2175"/>
              </a:spcBef>
            </a:pPr>
            <a:r>
              <a:rPr b="0" dirty="0">
                <a:latin typeface="Arial"/>
                <a:cs typeface="Arial"/>
              </a:rPr>
              <a:t>Appends </a:t>
            </a:r>
            <a:r>
              <a:rPr b="0" spc="-55" dirty="0">
                <a:latin typeface="Arial"/>
                <a:cs typeface="Arial"/>
              </a:rPr>
              <a:t>an </a:t>
            </a:r>
            <a:r>
              <a:rPr b="0" spc="-20" dirty="0">
                <a:latin typeface="Arial"/>
                <a:cs typeface="Arial"/>
              </a:rPr>
              <a:t>Child </a:t>
            </a:r>
            <a:r>
              <a:rPr b="0" dirty="0">
                <a:latin typeface="Arial"/>
                <a:cs typeface="Arial"/>
              </a:rPr>
              <a:t>element </a:t>
            </a:r>
            <a:r>
              <a:rPr b="0" spc="15" dirty="0">
                <a:latin typeface="Arial"/>
                <a:cs typeface="Arial"/>
              </a:rPr>
              <a:t>on the</a:t>
            </a:r>
            <a:r>
              <a:rPr b="0" spc="-290" dirty="0">
                <a:latin typeface="Arial"/>
                <a:cs typeface="Arial"/>
              </a:rPr>
              <a:t> </a:t>
            </a:r>
            <a:r>
              <a:rPr b="0" spc="5" dirty="0">
                <a:latin typeface="Arial"/>
                <a:cs typeface="Arial"/>
              </a:rPr>
              <a:t>page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27260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Setting</a:t>
            </a:r>
            <a:r>
              <a:rPr spc="-105" dirty="0"/>
              <a:t> </a:t>
            </a:r>
            <a:r>
              <a:rPr spc="5" dirty="0"/>
              <a:t>Attributes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960681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.attr(</a:t>
            </a:r>
            <a:r>
              <a:rPr b="0" spc="-20" dirty="0">
                <a:latin typeface="Arial"/>
                <a:cs typeface="Arial"/>
              </a:rPr>
              <a:t>properties</a:t>
            </a:r>
            <a:r>
              <a:rPr spc="-20" dirty="0"/>
              <a:t>)</a:t>
            </a:r>
          </a:p>
          <a:p>
            <a:pPr marL="0" algn="ctr">
              <a:lnSpc>
                <a:spcPct val="100000"/>
              </a:lnSpc>
              <a:spcBef>
                <a:spcPts val="2175"/>
              </a:spcBef>
            </a:pPr>
            <a:r>
              <a:rPr b="0" spc="-60" dirty="0">
                <a:latin typeface="Arial"/>
                <a:cs typeface="Arial"/>
              </a:rPr>
              <a:t>Set </a:t>
            </a:r>
            <a:r>
              <a:rPr b="0" spc="-20" dirty="0">
                <a:latin typeface="Arial"/>
                <a:cs typeface="Arial"/>
              </a:rPr>
              <a:t>Properties </a:t>
            </a:r>
            <a:r>
              <a:rPr b="0" spc="15" dirty="0">
                <a:latin typeface="Arial"/>
                <a:cs typeface="Arial"/>
              </a:rPr>
              <a:t>for the </a:t>
            </a:r>
            <a:r>
              <a:rPr b="0" spc="5" dirty="0">
                <a:latin typeface="Arial"/>
                <a:cs typeface="Arial"/>
              </a:rPr>
              <a:t>selected</a:t>
            </a:r>
            <a:r>
              <a:rPr b="0" spc="-250" dirty="0">
                <a:latin typeface="Arial"/>
                <a:cs typeface="Arial"/>
              </a:rPr>
              <a:t> </a:t>
            </a:r>
            <a:r>
              <a:rPr b="0" dirty="0">
                <a:latin typeface="Arial"/>
                <a:cs typeface="Arial"/>
              </a:rPr>
              <a:t>element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198247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Setting</a:t>
            </a:r>
            <a:r>
              <a:rPr spc="-105" dirty="0"/>
              <a:t> </a:t>
            </a:r>
            <a:r>
              <a:rPr spc="-40" dirty="0"/>
              <a:t>Style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70105" y="1837375"/>
            <a:ext cx="7004050" cy="1739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78355">
              <a:lnSpc>
                <a:spcPct val="100000"/>
              </a:lnSpc>
              <a:spcBef>
                <a:spcPts val="100"/>
              </a:spcBef>
            </a:pPr>
            <a:r>
              <a:rPr sz="3000" b="1" spc="-35" dirty="0">
                <a:solidFill>
                  <a:srgbClr val="616161"/>
                </a:solidFill>
                <a:latin typeface="Arial"/>
                <a:cs typeface="Arial"/>
              </a:rPr>
              <a:t>.style(</a:t>
            </a:r>
            <a:r>
              <a:rPr sz="3000" spc="-35" dirty="0">
                <a:solidFill>
                  <a:srgbClr val="616161"/>
                </a:solidFill>
                <a:latin typeface="Arial"/>
                <a:cs typeface="Arial"/>
              </a:rPr>
              <a:t>properties</a:t>
            </a:r>
            <a:r>
              <a:rPr sz="3000" b="1" spc="-35" dirty="0">
                <a:solidFill>
                  <a:srgbClr val="616161"/>
                </a:solidFill>
                <a:latin typeface="Arial"/>
                <a:cs typeface="Arial"/>
              </a:rPr>
              <a:t>)</a:t>
            </a:r>
            <a:endParaRPr sz="3000">
              <a:latin typeface="Arial"/>
              <a:cs typeface="Arial"/>
            </a:endParaRPr>
          </a:p>
          <a:p>
            <a:pPr marL="12700" marR="5080" algn="ctr">
              <a:lnSpc>
                <a:spcPct val="114599"/>
              </a:lnSpc>
              <a:spcBef>
                <a:spcPts val="1650"/>
              </a:spcBef>
            </a:pPr>
            <a:r>
              <a:rPr sz="3000" spc="-60" dirty="0">
                <a:solidFill>
                  <a:srgbClr val="616161"/>
                </a:solidFill>
                <a:latin typeface="Arial"/>
                <a:cs typeface="Arial"/>
              </a:rPr>
              <a:t>Set </a:t>
            </a:r>
            <a:r>
              <a:rPr sz="3000" spc="-40" dirty="0">
                <a:solidFill>
                  <a:srgbClr val="616161"/>
                </a:solidFill>
                <a:latin typeface="Arial"/>
                <a:cs typeface="Arial"/>
              </a:rPr>
              <a:t>Style </a:t>
            </a:r>
            <a:r>
              <a:rPr sz="3000" spc="10" dirty="0">
                <a:solidFill>
                  <a:srgbClr val="616161"/>
                </a:solidFill>
                <a:latin typeface="Arial"/>
                <a:cs typeface="Arial"/>
              </a:rPr>
              <a:t>properties </a:t>
            </a:r>
            <a:r>
              <a:rPr sz="3000" spc="-229" dirty="0">
                <a:solidFill>
                  <a:srgbClr val="616161"/>
                </a:solidFill>
                <a:latin typeface="Arial"/>
                <a:cs typeface="Arial"/>
              </a:rPr>
              <a:t>(CSS) </a:t>
            </a:r>
            <a:r>
              <a:rPr sz="3000" spc="15" dirty="0">
                <a:solidFill>
                  <a:srgbClr val="616161"/>
                </a:solidFill>
                <a:latin typeface="Arial"/>
                <a:cs typeface="Arial"/>
              </a:rPr>
              <a:t>for</a:t>
            </a:r>
            <a:r>
              <a:rPr sz="300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3000" spc="15" dirty="0">
                <a:solidFill>
                  <a:srgbClr val="616161"/>
                </a:solidFill>
                <a:latin typeface="Arial"/>
                <a:cs typeface="Arial"/>
              </a:rPr>
              <a:t>the</a:t>
            </a:r>
            <a:r>
              <a:rPr sz="3000" spc="-6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3000" spc="5" dirty="0">
                <a:solidFill>
                  <a:srgbClr val="616161"/>
                </a:solidFill>
                <a:latin typeface="Arial"/>
                <a:cs typeface="Arial"/>
              </a:rPr>
              <a:t>selected </a:t>
            </a:r>
            <a:r>
              <a:rPr sz="3000" dirty="0">
                <a:solidFill>
                  <a:srgbClr val="616161"/>
                </a:solidFill>
                <a:latin typeface="Arial"/>
                <a:cs typeface="Arial"/>
              </a:rPr>
              <a:t> element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140589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Chaining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4" y="1732600"/>
            <a:ext cx="4885055" cy="2682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45" dirty="0">
                <a:solidFill>
                  <a:srgbClr val="616161"/>
                </a:solidFill>
                <a:latin typeface="Arial"/>
                <a:cs typeface="Arial"/>
              </a:rPr>
              <a:t>var </a:t>
            </a:r>
            <a:r>
              <a:rPr sz="3000" spc="-20" dirty="0">
                <a:solidFill>
                  <a:srgbClr val="616161"/>
                </a:solidFill>
                <a:latin typeface="Arial"/>
                <a:cs typeface="Arial"/>
              </a:rPr>
              <a:t>chart </a:t>
            </a:r>
            <a:r>
              <a:rPr sz="3000" spc="-254" dirty="0">
                <a:solidFill>
                  <a:srgbClr val="616161"/>
                </a:solidFill>
                <a:latin typeface="Arial"/>
                <a:cs typeface="Arial"/>
              </a:rPr>
              <a:t>=</a:t>
            </a:r>
            <a:r>
              <a:rPr sz="3000" spc="-18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3000" spc="-35" dirty="0">
                <a:solidFill>
                  <a:srgbClr val="616161"/>
                </a:solidFill>
                <a:latin typeface="Arial"/>
                <a:cs typeface="Arial"/>
              </a:rPr>
              <a:t>d3.select("#chart")</a:t>
            </a:r>
            <a:endParaRPr sz="3000">
              <a:latin typeface="Arial"/>
              <a:cs typeface="Arial"/>
            </a:endParaRPr>
          </a:p>
          <a:p>
            <a:pPr marL="405765">
              <a:lnSpc>
                <a:spcPct val="100000"/>
              </a:lnSpc>
              <a:spcBef>
                <a:spcPts val="2175"/>
              </a:spcBef>
            </a:pPr>
            <a:r>
              <a:rPr sz="3000" spc="-55" dirty="0">
                <a:solidFill>
                  <a:srgbClr val="616161"/>
                </a:solidFill>
                <a:latin typeface="Arial"/>
                <a:cs typeface="Arial"/>
              </a:rPr>
              <a:t>.append("svg")</a:t>
            </a:r>
            <a:endParaRPr sz="3000">
              <a:latin typeface="Arial"/>
              <a:cs typeface="Arial"/>
            </a:endParaRPr>
          </a:p>
          <a:p>
            <a:pPr marL="405765">
              <a:lnSpc>
                <a:spcPct val="100000"/>
              </a:lnSpc>
              <a:spcBef>
                <a:spcPts val="2175"/>
              </a:spcBef>
            </a:pPr>
            <a:r>
              <a:rPr sz="3000" spc="-35" dirty="0">
                <a:solidFill>
                  <a:srgbClr val="616161"/>
                </a:solidFill>
                <a:latin typeface="Arial"/>
                <a:cs typeface="Arial"/>
              </a:rPr>
              <a:t>.attr("width",</a:t>
            </a:r>
            <a:r>
              <a:rPr sz="3000" spc="-6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3000" dirty="0">
                <a:solidFill>
                  <a:srgbClr val="616161"/>
                </a:solidFill>
                <a:latin typeface="Arial"/>
                <a:cs typeface="Arial"/>
              </a:rPr>
              <a:t>450)</a:t>
            </a:r>
            <a:endParaRPr sz="3000">
              <a:latin typeface="Arial"/>
              <a:cs typeface="Arial"/>
            </a:endParaRPr>
          </a:p>
          <a:p>
            <a:pPr marL="405765">
              <a:lnSpc>
                <a:spcPct val="100000"/>
              </a:lnSpc>
              <a:spcBef>
                <a:spcPts val="2175"/>
              </a:spcBef>
            </a:pPr>
            <a:r>
              <a:rPr sz="3000" spc="-35" dirty="0">
                <a:solidFill>
                  <a:srgbClr val="616161"/>
                </a:solidFill>
                <a:latin typeface="Arial"/>
                <a:cs typeface="Arial"/>
              </a:rPr>
              <a:t>.attr("height",</a:t>
            </a:r>
            <a:r>
              <a:rPr sz="3000" spc="-6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3000" spc="-15" dirty="0">
                <a:solidFill>
                  <a:srgbClr val="616161"/>
                </a:solidFill>
                <a:latin typeface="Arial"/>
                <a:cs typeface="Arial"/>
              </a:rPr>
              <a:t>300);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045700"/>
            <a:ext cx="9144000" cy="98425"/>
          </a:xfrm>
          <a:custGeom>
            <a:avLst/>
            <a:gdLst/>
            <a:ahLst/>
            <a:cxnLst/>
            <a:rect l="l" t="t" r="r" b="b"/>
            <a:pathLst>
              <a:path w="9144000" h="98425">
                <a:moveTo>
                  <a:pt x="0" y="97800"/>
                </a:moveTo>
                <a:lnTo>
                  <a:pt x="9144000" y="97800"/>
                </a:lnTo>
                <a:lnTo>
                  <a:pt x="9144000" y="0"/>
                </a:lnTo>
                <a:lnTo>
                  <a:pt x="0" y="0"/>
                </a:lnTo>
                <a:lnTo>
                  <a:pt x="0" y="97800"/>
                </a:lnTo>
                <a:close/>
              </a:path>
            </a:pathLst>
          </a:custGeom>
          <a:solidFill>
            <a:srgbClr val="E691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2358476" cy="49757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" dirty="0"/>
              <a:t>D3 </a:t>
            </a:r>
            <a:r>
              <a:rPr spc="-45" dirty="0"/>
              <a:t>Data</a:t>
            </a:r>
            <a:r>
              <a:rPr spc="-180" dirty="0"/>
              <a:t> </a:t>
            </a:r>
            <a:r>
              <a:rPr spc="-10" dirty="0"/>
              <a:t>Join</a:t>
            </a:r>
          </a:p>
        </p:txBody>
      </p:sp>
      <p:sp>
        <p:nvSpPr>
          <p:cNvPr id="4" name="object 4"/>
          <p:cNvSpPr/>
          <p:nvPr/>
        </p:nvSpPr>
        <p:spPr>
          <a:xfrm>
            <a:off x="1651596" y="1017722"/>
            <a:ext cx="5553722" cy="37419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/>
              <a:t>What </a:t>
            </a:r>
            <a:r>
              <a:rPr spc="-45" dirty="0"/>
              <a:t>is</a:t>
            </a:r>
            <a:r>
              <a:rPr spc="-160" dirty="0"/>
              <a:t> </a:t>
            </a:r>
            <a:r>
              <a:rPr spc="-30" dirty="0"/>
              <a:t>D3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449F7-D634-F148-9F62-9D6FCAB67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spc="-45" dirty="0">
                <a:solidFill>
                  <a:srgbClr val="666666"/>
                </a:solidFill>
                <a:latin typeface="Arial"/>
                <a:cs typeface="Arial"/>
              </a:rPr>
              <a:t>Data </a:t>
            </a:r>
            <a:r>
              <a:rPr lang="en-US" sz="1600" spc="-15" dirty="0">
                <a:solidFill>
                  <a:srgbClr val="666666"/>
                </a:solidFill>
                <a:latin typeface="Arial"/>
                <a:cs typeface="Arial"/>
              </a:rPr>
              <a:t>Driven</a:t>
            </a:r>
            <a:r>
              <a:rPr lang="en-US" sz="1600" spc="-7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lang="en-US" sz="1600" spc="-20" dirty="0">
                <a:solidFill>
                  <a:srgbClr val="666666"/>
                </a:solidFill>
                <a:latin typeface="Arial"/>
                <a:cs typeface="Arial"/>
              </a:rPr>
              <a:t>Documents</a:t>
            </a:r>
            <a:endParaRPr lang="en-US" sz="1600" dirty="0">
              <a:latin typeface="Arial"/>
              <a:cs typeface="Arial"/>
            </a:endParaRPr>
          </a:p>
          <a:p>
            <a:r>
              <a:rPr lang="en-US" sz="1600" spc="-20" dirty="0">
                <a:solidFill>
                  <a:srgbClr val="666666"/>
                </a:solidFill>
                <a:latin typeface="Arial"/>
                <a:cs typeface="Arial"/>
              </a:rPr>
              <a:t>An </a:t>
            </a:r>
            <a:r>
              <a:rPr lang="en-US" sz="1600" spc="-35" dirty="0">
                <a:solidFill>
                  <a:srgbClr val="666666"/>
                </a:solidFill>
                <a:latin typeface="Arial"/>
                <a:cs typeface="Arial"/>
              </a:rPr>
              <a:t>General </a:t>
            </a:r>
            <a:r>
              <a:rPr lang="en-US" sz="1600" dirty="0">
                <a:solidFill>
                  <a:srgbClr val="666666"/>
                </a:solidFill>
                <a:latin typeface="Arial"/>
                <a:cs typeface="Arial"/>
              </a:rPr>
              <a:t>purpose </a:t>
            </a:r>
            <a:r>
              <a:rPr lang="en-US" sz="1600" spc="-20" dirty="0">
                <a:solidFill>
                  <a:srgbClr val="666666"/>
                </a:solidFill>
                <a:latin typeface="Arial"/>
                <a:cs typeface="Arial"/>
              </a:rPr>
              <a:t>visualization </a:t>
            </a:r>
            <a:r>
              <a:rPr lang="en-US" sz="1600" spc="-30" dirty="0">
                <a:solidFill>
                  <a:srgbClr val="666666"/>
                </a:solidFill>
                <a:latin typeface="Arial"/>
                <a:cs typeface="Arial"/>
              </a:rPr>
              <a:t>Library </a:t>
            </a:r>
            <a:r>
              <a:rPr lang="en-US" sz="1600" spc="15" dirty="0">
                <a:solidFill>
                  <a:srgbClr val="666666"/>
                </a:solidFill>
                <a:latin typeface="Arial"/>
                <a:cs typeface="Arial"/>
              </a:rPr>
              <a:t>written </a:t>
            </a:r>
            <a:r>
              <a:rPr lang="en-US" sz="1600" spc="-5" dirty="0">
                <a:solidFill>
                  <a:srgbClr val="666666"/>
                </a:solidFill>
                <a:latin typeface="Arial"/>
                <a:cs typeface="Arial"/>
              </a:rPr>
              <a:t>in</a:t>
            </a:r>
            <a:r>
              <a:rPr lang="en-US" sz="1600" spc="-285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lang="en-US" sz="1600" spc="-140" dirty="0">
                <a:solidFill>
                  <a:srgbClr val="666666"/>
                </a:solidFill>
                <a:latin typeface="Arial"/>
                <a:cs typeface="Arial"/>
              </a:rPr>
              <a:t>JS</a:t>
            </a:r>
            <a:endParaRPr lang="en-US" sz="1600" dirty="0">
              <a:latin typeface="Arial"/>
              <a:cs typeface="Arial"/>
            </a:endParaRPr>
          </a:p>
          <a:p>
            <a:r>
              <a:rPr lang="en-US" sz="1600" spc="-25" dirty="0">
                <a:solidFill>
                  <a:srgbClr val="666666"/>
                </a:solidFill>
                <a:latin typeface="Arial"/>
                <a:cs typeface="Arial"/>
              </a:rPr>
              <a:t>Started </a:t>
            </a:r>
            <a:r>
              <a:rPr lang="en-US" sz="1600" spc="-20" dirty="0">
                <a:solidFill>
                  <a:srgbClr val="666666"/>
                </a:solidFill>
                <a:latin typeface="Arial"/>
                <a:cs typeface="Arial"/>
              </a:rPr>
              <a:t>at </a:t>
            </a:r>
            <a:r>
              <a:rPr lang="en-US" sz="1600" spc="-25" dirty="0">
                <a:solidFill>
                  <a:srgbClr val="666666"/>
                </a:solidFill>
                <a:latin typeface="Arial"/>
                <a:cs typeface="Arial"/>
              </a:rPr>
              <a:t>Stanford </a:t>
            </a:r>
            <a:r>
              <a:rPr lang="en-US" sz="1600" spc="-20" dirty="0">
                <a:solidFill>
                  <a:srgbClr val="666666"/>
                </a:solidFill>
                <a:latin typeface="Arial"/>
                <a:cs typeface="Arial"/>
              </a:rPr>
              <a:t>Visualization </a:t>
            </a:r>
            <a:r>
              <a:rPr lang="en-US" sz="1600" spc="-25" dirty="0">
                <a:solidFill>
                  <a:srgbClr val="666666"/>
                </a:solidFill>
                <a:latin typeface="Arial"/>
                <a:cs typeface="Arial"/>
              </a:rPr>
              <a:t>Group </a:t>
            </a:r>
            <a:r>
              <a:rPr lang="en-US" sz="1600" spc="-50" dirty="0">
                <a:solidFill>
                  <a:srgbClr val="666666"/>
                </a:solidFill>
                <a:latin typeface="Arial"/>
                <a:cs typeface="Arial"/>
              </a:rPr>
              <a:t>(Jeff</a:t>
            </a:r>
            <a:r>
              <a:rPr lang="en-US" sz="1600" spc="-204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lang="en-US" sz="1600" spc="-25" dirty="0" err="1">
                <a:solidFill>
                  <a:srgbClr val="666666"/>
                </a:solidFill>
                <a:latin typeface="Arial"/>
                <a:cs typeface="Arial"/>
              </a:rPr>
              <a:t>Heer</a:t>
            </a:r>
            <a:r>
              <a:rPr lang="en-US" sz="1600" spc="-25" dirty="0">
                <a:solidFill>
                  <a:srgbClr val="666666"/>
                </a:solidFill>
                <a:latin typeface="Arial"/>
                <a:cs typeface="Arial"/>
              </a:rPr>
              <a:t>,  </a:t>
            </a:r>
            <a:r>
              <a:rPr lang="en-US" sz="1600" spc="-5" dirty="0">
                <a:solidFill>
                  <a:srgbClr val="666666"/>
                </a:solidFill>
                <a:latin typeface="Arial"/>
                <a:cs typeface="Arial"/>
              </a:rPr>
              <a:t>Mike </a:t>
            </a:r>
            <a:r>
              <a:rPr lang="en-US" sz="1600" spc="-10" dirty="0">
                <a:solidFill>
                  <a:srgbClr val="666666"/>
                </a:solidFill>
                <a:latin typeface="Arial"/>
                <a:cs typeface="Arial"/>
              </a:rPr>
              <a:t>Bostock </a:t>
            </a:r>
            <a:r>
              <a:rPr lang="en-US" sz="1600" spc="-15" dirty="0">
                <a:solidFill>
                  <a:srgbClr val="666666"/>
                </a:solidFill>
                <a:latin typeface="Arial"/>
                <a:cs typeface="Arial"/>
              </a:rPr>
              <a:t>and </a:t>
            </a:r>
            <a:r>
              <a:rPr lang="en-US" sz="1600" spc="-50" dirty="0">
                <a:solidFill>
                  <a:srgbClr val="666666"/>
                </a:solidFill>
                <a:latin typeface="Arial"/>
                <a:cs typeface="Arial"/>
              </a:rPr>
              <a:t>many</a:t>
            </a:r>
            <a:r>
              <a:rPr lang="en-US" sz="1600" spc="-195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lang="en-US" sz="1600" spc="-35" dirty="0">
                <a:solidFill>
                  <a:srgbClr val="666666"/>
                </a:solidFill>
                <a:latin typeface="Arial"/>
                <a:cs typeface="Arial"/>
              </a:rPr>
              <a:t>others)</a:t>
            </a:r>
            <a:endParaRPr lang="en-US" sz="1600" spc="-35" dirty="0">
              <a:latin typeface="Arial"/>
              <a:cs typeface="Arial"/>
            </a:endParaRPr>
          </a:p>
          <a:p>
            <a:r>
              <a:rPr lang="en-US" sz="1600" dirty="0">
                <a:solidFill>
                  <a:srgbClr val="666666"/>
                </a:solidFill>
                <a:latin typeface="Arial"/>
                <a:cs typeface="Arial"/>
              </a:rPr>
              <a:t>Open</a:t>
            </a:r>
            <a:r>
              <a:rPr lang="en-US" sz="1600" spc="-6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lang="en-US" sz="1600" spc="-35" dirty="0">
                <a:solidFill>
                  <a:srgbClr val="666666"/>
                </a:solidFill>
                <a:latin typeface="Arial"/>
                <a:cs typeface="Arial"/>
              </a:rPr>
              <a:t>Source</a:t>
            </a:r>
            <a:endParaRPr lang="en-US" sz="1600" dirty="0">
              <a:latin typeface="Arial"/>
              <a:cs typeface="Arial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2358476" cy="49757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" dirty="0"/>
              <a:t>D3 </a:t>
            </a:r>
            <a:r>
              <a:rPr spc="-45" dirty="0"/>
              <a:t>Data</a:t>
            </a:r>
            <a:r>
              <a:rPr spc="-180" dirty="0"/>
              <a:t> </a:t>
            </a:r>
            <a:r>
              <a:rPr spc="-10" dirty="0"/>
              <a:t>Join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960681" rIns="0" bIns="0" rtlCol="0">
            <a:spAutoFit/>
          </a:bodyPr>
          <a:lstStyle/>
          <a:p>
            <a:pPr marL="0" algn="ctr">
              <a:lnSpc>
                <a:spcPct val="100000"/>
              </a:lnSpc>
              <a:spcBef>
                <a:spcPts val="100"/>
              </a:spcBef>
            </a:pPr>
            <a:r>
              <a:rPr spc="-60" dirty="0"/>
              <a:t>.data()</a:t>
            </a:r>
          </a:p>
          <a:p>
            <a:pPr marL="0" algn="ctr">
              <a:lnSpc>
                <a:spcPct val="100000"/>
              </a:lnSpc>
              <a:spcBef>
                <a:spcPts val="2175"/>
              </a:spcBef>
            </a:pPr>
            <a:r>
              <a:rPr b="0" spc="-35" dirty="0">
                <a:latin typeface="Arial"/>
                <a:cs typeface="Arial"/>
              </a:rPr>
              <a:t>Binds </a:t>
            </a:r>
            <a:r>
              <a:rPr b="0" spc="-50" dirty="0">
                <a:latin typeface="Arial"/>
                <a:cs typeface="Arial"/>
              </a:rPr>
              <a:t>Data </a:t>
            </a:r>
            <a:r>
              <a:rPr b="0" spc="45" dirty="0">
                <a:latin typeface="Arial"/>
                <a:cs typeface="Arial"/>
              </a:rPr>
              <a:t>to </a:t>
            </a:r>
            <a:r>
              <a:rPr b="0" spc="-60" dirty="0">
                <a:latin typeface="Arial"/>
                <a:cs typeface="Arial"/>
              </a:rPr>
              <a:t>DOM</a:t>
            </a:r>
            <a:r>
              <a:rPr b="0" spc="-270" dirty="0">
                <a:latin typeface="Arial"/>
                <a:cs typeface="Arial"/>
              </a:rPr>
              <a:t> </a:t>
            </a:r>
            <a:r>
              <a:rPr b="0" spc="-50" dirty="0">
                <a:latin typeface="Arial"/>
                <a:cs typeface="Arial"/>
              </a:rPr>
              <a:t>Elements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1748876" cy="49757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0" dirty="0"/>
              <a:t>.enter()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960681" rIns="0" bIns="0" rtlCol="0">
            <a:spAutoFit/>
          </a:bodyPr>
          <a:lstStyle/>
          <a:p>
            <a:pPr marL="0" algn="ctr">
              <a:lnSpc>
                <a:spcPct val="100000"/>
              </a:lnSpc>
              <a:spcBef>
                <a:spcPts val="100"/>
              </a:spcBef>
            </a:pPr>
            <a:r>
              <a:rPr spc="-60" dirty="0"/>
              <a:t>.enter()</a:t>
            </a:r>
          </a:p>
          <a:p>
            <a:pPr marL="0" algn="ctr">
              <a:lnSpc>
                <a:spcPct val="100000"/>
              </a:lnSpc>
              <a:spcBef>
                <a:spcPts val="2175"/>
              </a:spcBef>
            </a:pPr>
            <a:r>
              <a:rPr b="0" spc="25" dirty="0">
                <a:latin typeface="Arial"/>
                <a:cs typeface="Arial"/>
              </a:rPr>
              <a:t>Add </a:t>
            </a:r>
            <a:r>
              <a:rPr b="0" spc="10" dirty="0">
                <a:latin typeface="Arial"/>
                <a:cs typeface="Arial"/>
              </a:rPr>
              <a:t>new </a:t>
            </a:r>
            <a:r>
              <a:rPr b="0" spc="-50" dirty="0">
                <a:latin typeface="Arial"/>
                <a:cs typeface="Arial"/>
              </a:rPr>
              <a:t>Elements </a:t>
            </a:r>
            <a:r>
              <a:rPr b="0" spc="45" dirty="0">
                <a:latin typeface="Arial"/>
                <a:cs typeface="Arial"/>
              </a:rPr>
              <a:t>to</a:t>
            </a:r>
            <a:r>
              <a:rPr b="0" spc="-285" dirty="0">
                <a:latin typeface="Arial"/>
                <a:cs typeface="Arial"/>
              </a:rPr>
              <a:t> </a:t>
            </a:r>
            <a:r>
              <a:rPr b="0" spc="-60" dirty="0">
                <a:latin typeface="Arial"/>
                <a:cs typeface="Arial"/>
              </a:rPr>
              <a:t>DOM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1291676" cy="49757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85" dirty="0"/>
              <a:t>.exit()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960681" rIns="0" bIns="0" rtlCol="0">
            <a:spAutoFit/>
          </a:bodyPr>
          <a:lstStyle/>
          <a:p>
            <a:pPr marL="0" algn="ctr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.exit()</a:t>
            </a:r>
          </a:p>
          <a:p>
            <a:pPr marL="0" algn="ctr">
              <a:lnSpc>
                <a:spcPct val="100000"/>
              </a:lnSpc>
              <a:spcBef>
                <a:spcPts val="2175"/>
              </a:spcBef>
            </a:pPr>
            <a:r>
              <a:rPr b="0" spc="-70" dirty="0">
                <a:latin typeface="Arial"/>
                <a:cs typeface="Arial"/>
              </a:rPr>
              <a:t>Removes </a:t>
            </a:r>
            <a:r>
              <a:rPr b="0" spc="-5" dirty="0">
                <a:latin typeface="Arial"/>
                <a:cs typeface="Arial"/>
              </a:rPr>
              <a:t>existing </a:t>
            </a:r>
            <a:r>
              <a:rPr b="0" spc="-10" dirty="0">
                <a:latin typeface="Arial"/>
                <a:cs typeface="Arial"/>
              </a:rPr>
              <a:t>elements from</a:t>
            </a:r>
            <a:r>
              <a:rPr b="0" spc="-190" dirty="0">
                <a:latin typeface="Arial"/>
                <a:cs typeface="Arial"/>
              </a:rPr>
              <a:t> </a:t>
            </a:r>
            <a:r>
              <a:rPr b="0" spc="-60" dirty="0">
                <a:latin typeface="Arial"/>
                <a:cs typeface="Arial"/>
              </a:rPr>
              <a:t>DOM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" dirty="0"/>
              <a:t>D3 </a:t>
            </a:r>
            <a:r>
              <a:rPr spc="-25" dirty="0"/>
              <a:t>Selections </a:t>
            </a:r>
            <a:r>
              <a:rPr spc="-75" dirty="0"/>
              <a:t>&amp; </a:t>
            </a:r>
            <a:r>
              <a:rPr spc="-35" dirty="0"/>
              <a:t>General </a:t>
            </a:r>
            <a:r>
              <a:rPr dirty="0"/>
              <a:t>Update</a:t>
            </a:r>
            <a:r>
              <a:rPr spc="-145" dirty="0"/>
              <a:t> </a:t>
            </a:r>
            <a:r>
              <a:rPr spc="-35" dirty="0"/>
              <a:t>Pattern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3199" y="1143583"/>
            <a:ext cx="4926965" cy="3692525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71170" indent="-458470">
              <a:lnSpc>
                <a:spcPct val="100000"/>
              </a:lnSpc>
              <a:spcBef>
                <a:spcPts val="625"/>
              </a:spcBef>
              <a:buClr>
                <a:srgbClr val="616161"/>
              </a:buClr>
              <a:buChar char="●"/>
              <a:tabLst>
                <a:tab pos="471170" algn="l"/>
                <a:tab pos="471805" algn="l"/>
              </a:tabLst>
            </a:pP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2"/>
              </a:rPr>
              <a:t>Three little</a:t>
            </a:r>
            <a:r>
              <a:rPr sz="3000" spc="-20" dirty="0">
                <a:solidFill>
                  <a:srgbClr val="4078C0"/>
                </a:solidFill>
                <a:latin typeface="Arial"/>
                <a:cs typeface="Arial"/>
                <a:hlinkClick r:id="rId2"/>
              </a:rPr>
              <a:t> </a:t>
            </a:r>
            <a:r>
              <a:rPr sz="3000" dirty="0">
                <a:solidFill>
                  <a:srgbClr val="4078C0"/>
                </a:solidFill>
                <a:latin typeface="Arial"/>
                <a:cs typeface="Arial"/>
                <a:hlinkClick r:id="rId2"/>
              </a:rPr>
              <a:t>circles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lr>
                <a:srgbClr val="616161"/>
              </a:buClr>
              <a:buChar char="●"/>
              <a:tabLst>
                <a:tab pos="471170" algn="l"/>
                <a:tab pos="471805" algn="l"/>
              </a:tabLst>
            </a:pP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3"/>
              </a:rPr>
              <a:t>How selections</a:t>
            </a:r>
            <a:r>
              <a:rPr sz="3000" spc="-20" dirty="0">
                <a:solidFill>
                  <a:srgbClr val="4078C0"/>
                </a:solidFill>
                <a:latin typeface="Arial"/>
                <a:cs typeface="Arial"/>
                <a:hlinkClick r:id="rId3"/>
              </a:rPr>
              <a:t> </a:t>
            </a: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3"/>
              </a:rPr>
              <a:t>work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lr>
                <a:srgbClr val="616161"/>
              </a:buClr>
              <a:buChar char="●"/>
              <a:tabLst>
                <a:tab pos="471170" algn="l"/>
                <a:tab pos="471805" algn="l"/>
              </a:tabLst>
            </a:pP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4"/>
              </a:rPr>
              <a:t>Thinking with</a:t>
            </a:r>
            <a:r>
              <a:rPr sz="3000" spc="-20" dirty="0">
                <a:solidFill>
                  <a:srgbClr val="4078C0"/>
                </a:solidFill>
                <a:latin typeface="Arial"/>
                <a:cs typeface="Arial"/>
                <a:hlinkClick r:id="rId4"/>
              </a:rPr>
              <a:t> </a:t>
            </a: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4"/>
              </a:rPr>
              <a:t>joins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lr>
                <a:srgbClr val="616161"/>
              </a:buClr>
              <a:buChar char="●"/>
              <a:tabLst>
                <a:tab pos="471170" algn="l"/>
                <a:tab pos="471805" algn="l"/>
              </a:tabLst>
            </a:pP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5"/>
              </a:rPr>
              <a:t>General Update</a:t>
            </a:r>
            <a:r>
              <a:rPr sz="3000" spc="-35" dirty="0">
                <a:solidFill>
                  <a:srgbClr val="4078C0"/>
                </a:solidFill>
                <a:latin typeface="Arial"/>
                <a:cs typeface="Arial"/>
                <a:hlinkClick r:id="rId5"/>
              </a:rPr>
              <a:t> </a:t>
            </a: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5"/>
              </a:rPr>
              <a:t>Pattern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lr>
                <a:srgbClr val="616161"/>
              </a:buClr>
              <a:buChar char="●"/>
              <a:tabLst>
                <a:tab pos="471170" algn="l"/>
                <a:tab pos="471805" algn="l"/>
              </a:tabLst>
            </a:pP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6"/>
              </a:rPr>
              <a:t>General Update Pattern</a:t>
            </a:r>
            <a:r>
              <a:rPr sz="3000" spc="-65" dirty="0">
                <a:solidFill>
                  <a:srgbClr val="4078C0"/>
                </a:solidFill>
                <a:latin typeface="Arial"/>
                <a:cs typeface="Arial"/>
                <a:hlinkClick r:id="rId6"/>
              </a:rPr>
              <a:t> </a:t>
            </a: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6"/>
              </a:rPr>
              <a:t>II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lr>
                <a:srgbClr val="616161"/>
              </a:buClr>
              <a:buChar char="●"/>
              <a:tabLst>
                <a:tab pos="471170" algn="l"/>
                <a:tab pos="471805" algn="l"/>
              </a:tabLst>
            </a:pP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7"/>
              </a:rPr>
              <a:t>General Update Pattern</a:t>
            </a:r>
            <a:r>
              <a:rPr sz="3000" spc="-80" dirty="0">
                <a:solidFill>
                  <a:srgbClr val="4078C0"/>
                </a:solidFill>
                <a:latin typeface="Arial"/>
                <a:cs typeface="Arial"/>
                <a:hlinkClick r:id="rId7"/>
              </a:rPr>
              <a:t> </a:t>
            </a: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7"/>
              </a:rPr>
              <a:t>III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lr>
                <a:srgbClr val="616161"/>
              </a:buClr>
              <a:buChar char="●"/>
              <a:tabLst>
                <a:tab pos="471170" algn="l"/>
                <a:tab pos="471805" algn="l"/>
              </a:tabLst>
            </a:pPr>
            <a:r>
              <a:rPr sz="3000" spc="-5" dirty="0">
                <a:solidFill>
                  <a:srgbClr val="4078C0"/>
                </a:solidFill>
                <a:latin typeface="Arial"/>
                <a:cs typeface="Arial"/>
                <a:hlinkClick r:id="rId8"/>
              </a:rPr>
              <a:t>Transitions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There’s </a:t>
            </a:r>
            <a:r>
              <a:rPr spc="-15" dirty="0"/>
              <a:t>Lot </a:t>
            </a:r>
            <a:r>
              <a:rPr spc="-5" dirty="0"/>
              <a:t>more </a:t>
            </a:r>
            <a:r>
              <a:rPr spc="40" dirty="0"/>
              <a:t>to</a:t>
            </a:r>
            <a:r>
              <a:rPr spc="-270" dirty="0"/>
              <a:t> </a:t>
            </a:r>
            <a:r>
              <a:rPr spc="-30" dirty="0"/>
              <a:t>D3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39974" y="1143583"/>
            <a:ext cx="3545204" cy="3168650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471170" indent="-458470">
              <a:lnSpc>
                <a:spcPct val="100000"/>
              </a:lnSpc>
              <a:spcBef>
                <a:spcPts val="625"/>
              </a:spcBef>
              <a:buChar char="●"/>
              <a:tabLst>
                <a:tab pos="471170" algn="l"/>
                <a:tab pos="471805" algn="l"/>
              </a:tabLst>
            </a:pPr>
            <a:r>
              <a:rPr sz="3000" spc="-65" dirty="0">
                <a:solidFill>
                  <a:srgbClr val="616161"/>
                </a:solidFill>
                <a:latin typeface="Arial"/>
                <a:cs typeface="Arial"/>
              </a:rPr>
              <a:t>Scale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har char="●"/>
              <a:tabLst>
                <a:tab pos="471170" algn="l"/>
                <a:tab pos="471805" algn="l"/>
              </a:tabLst>
            </a:pPr>
            <a:r>
              <a:rPr sz="3000" spc="-45" dirty="0">
                <a:solidFill>
                  <a:srgbClr val="616161"/>
                </a:solidFill>
                <a:latin typeface="Arial"/>
                <a:cs typeface="Arial"/>
              </a:rPr>
              <a:t>Axis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har char="●"/>
              <a:tabLst>
                <a:tab pos="471170" algn="l"/>
                <a:tab pos="471805" algn="l"/>
              </a:tabLst>
            </a:pPr>
            <a:r>
              <a:rPr sz="3000" spc="-40" dirty="0">
                <a:solidFill>
                  <a:srgbClr val="616161"/>
                </a:solidFill>
                <a:latin typeface="Arial"/>
                <a:cs typeface="Arial"/>
              </a:rPr>
              <a:t>Layouts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har char="●"/>
              <a:tabLst>
                <a:tab pos="471170" algn="l"/>
                <a:tab pos="471805" algn="l"/>
              </a:tabLst>
            </a:pPr>
            <a:r>
              <a:rPr sz="3000" spc="-55" dirty="0">
                <a:solidFill>
                  <a:srgbClr val="616161"/>
                </a:solidFill>
                <a:latin typeface="Arial"/>
                <a:cs typeface="Arial"/>
              </a:rPr>
              <a:t>Maps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har char="●"/>
              <a:tabLst>
                <a:tab pos="471170" algn="l"/>
                <a:tab pos="471805" algn="l"/>
              </a:tabLst>
            </a:pPr>
            <a:r>
              <a:rPr sz="3000" spc="-80" dirty="0">
                <a:solidFill>
                  <a:srgbClr val="616161"/>
                </a:solidFill>
                <a:latin typeface="Arial"/>
                <a:cs typeface="Arial"/>
              </a:rPr>
              <a:t>Canvas</a:t>
            </a:r>
            <a:r>
              <a:rPr sz="3000" spc="-13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3000" spc="-25" dirty="0">
                <a:solidFill>
                  <a:srgbClr val="616161"/>
                </a:solidFill>
                <a:latin typeface="Arial"/>
                <a:cs typeface="Arial"/>
              </a:rPr>
              <a:t>Rendering</a:t>
            </a:r>
            <a:endParaRPr sz="3000">
              <a:latin typeface="Arial"/>
              <a:cs typeface="Arial"/>
            </a:endParaRPr>
          </a:p>
          <a:p>
            <a:pPr marL="471170" indent="-458470">
              <a:lnSpc>
                <a:spcPct val="100000"/>
              </a:lnSpc>
              <a:spcBef>
                <a:spcPts val="525"/>
              </a:spcBef>
              <a:buChar char="●"/>
              <a:tabLst>
                <a:tab pos="471170" algn="l"/>
                <a:tab pos="471805" algn="l"/>
              </a:tabLst>
            </a:pPr>
            <a:r>
              <a:rPr sz="3000" dirty="0">
                <a:solidFill>
                  <a:srgbClr val="616161"/>
                </a:solidFill>
                <a:latin typeface="Arial"/>
                <a:cs typeface="Arial"/>
              </a:rPr>
              <a:t>And </a:t>
            </a:r>
            <a:r>
              <a:rPr sz="3000" spc="-55" dirty="0">
                <a:solidFill>
                  <a:srgbClr val="616161"/>
                </a:solidFill>
                <a:latin typeface="Arial"/>
                <a:cs typeface="Arial"/>
              </a:rPr>
              <a:t>many</a:t>
            </a:r>
            <a:r>
              <a:rPr sz="3000" spc="-16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3000" spc="-65" dirty="0">
                <a:solidFill>
                  <a:srgbClr val="616161"/>
                </a:solidFill>
                <a:latin typeface="Arial"/>
                <a:cs typeface="Arial"/>
              </a:rPr>
              <a:t>more...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" dirty="0"/>
              <a:t>D3 </a:t>
            </a:r>
            <a:r>
              <a:rPr spc="-65" dirty="0"/>
              <a:t>Examples</a:t>
            </a:r>
            <a:r>
              <a:rPr spc="-145" dirty="0"/>
              <a:t> </a:t>
            </a:r>
            <a:r>
              <a:rPr spc="-40" dirty="0"/>
              <a:t>Gallery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00367" y="1188211"/>
            <a:ext cx="5767705" cy="1825625"/>
          </a:xfrm>
          <a:prstGeom prst="rect">
            <a:avLst/>
          </a:prstGeom>
        </p:spPr>
        <p:txBody>
          <a:bodyPr vert="horz" wrap="square" lIns="0" tIns="216535" rIns="0" bIns="0" rtlCol="0">
            <a:spAutoFit/>
          </a:bodyPr>
          <a:lstStyle/>
          <a:p>
            <a:pPr marL="440055" indent="-427355">
              <a:lnSpc>
                <a:spcPct val="100000"/>
              </a:lnSpc>
              <a:spcBef>
                <a:spcPts val="1705"/>
              </a:spcBef>
              <a:buClr>
                <a:srgbClr val="666666"/>
              </a:buClr>
              <a:buChar char="●"/>
              <a:tabLst>
                <a:tab pos="440055" algn="l"/>
                <a:tab pos="440690" algn="l"/>
              </a:tabLst>
            </a:pPr>
            <a:r>
              <a:rPr sz="2600" u="heavy" spc="-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https://d3js.org</a:t>
            </a:r>
            <a:endParaRPr sz="2600">
              <a:latin typeface="Arial"/>
              <a:cs typeface="Arial"/>
            </a:endParaRPr>
          </a:p>
          <a:p>
            <a:pPr marL="440055" indent="-427355">
              <a:lnSpc>
                <a:spcPct val="100000"/>
              </a:lnSpc>
              <a:spcBef>
                <a:spcPts val="1605"/>
              </a:spcBef>
              <a:buClr>
                <a:srgbClr val="666666"/>
              </a:buClr>
              <a:buChar char="●"/>
              <a:tabLst>
                <a:tab pos="440055" algn="l"/>
                <a:tab pos="440690" algn="l"/>
              </a:tabLst>
            </a:pPr>
            <a:r>
              <a:rPr sz="2600" u="heavy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3"/>
              </a:rPr>
              <a:t>https://github.com/d3/d3/wiki/Gallery</a:t>
            </a:r>
            <a:endParaRPr sz="2600">
              <a:latin typeface="Arial"/>
              <a:cs typeface="Arial"/>
            </a:endParaRPr>
          </a:p>
          <a:p>
            <a:pPr marL="440055" indent="-427355">
              <a:lnSpc>
                <a:spcPct val="100000"/>
              </a:lnSpc>
              <a:spcBef>
                <a:spcPts val="1605"/>
              </a:spcBef>
              <a:buClr>
                <a:srgbClr val="666666"/>
              </a:buClr>
              <a:buChar char="●"/>
              <a:tabLst>
                <a:tab pos="440055" algn="l"/>
                <a:tab pos="440690" algn="l"/>
              </a:tabLst>
            </a:pPr>
            <a:r>
              <a:rPr sz="2600" u="heavy" spc="-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4"/>
              </a:rPr>
              <a:t>http://bl.ocks.org/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" dirty="0"/>
              <a:t>D3</a:t>
            </a:r>
            <a:r>
              <a:rPr spc="-114" dirty="0"/>
              <a:t> </a:t>
            </a:r>
            <a:r>
              <a:rPr spc="-30" dirty="0"/>
              <a:t>Community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00367" y="1188211"/>
            <a:ext cx="8185150" cy="3654425"/>
          </a:xfrm>
          <a:prstGeom prst="rect">
            <a:avLst/>
          </a:prstGeom>
        </p:spPr>
        <p:txBody>
          <a:bodyPr vert="horz" wrap="square" lIns="0" tIns="216535" rIns="0" bIns="0" rtlCol="0">
            <a:spAutoFit/>
          </a:bodyPr>
          <a:lstStyle/>
          <a:p>
            <a:pPr marL="440055" indent="-427355">
              <a:lnSpc>
                <a:spcPct val="100000"/>
              </a:lnSpc>
              <a:spcBef>
                <a:spcPts val="1705"/>
              </a:spcBef>
              <a:buClr>
                <a:srgbClr val="666666"/>
              </a:buClr>
              <a:buChar char="●"/>
              <a:tabLst>
                <a:tab pos="440055" algn="l"/>
                <a:tab pos="440690" algn="l"/>
              </a:tabLst>
            </a:pPr>
            <a:r>
              <a:rPr sz="2600" u="heavy" spc="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http://blockbuilder.org/</a:t>
            </a:r>
            <a:r>
              <a:rPr sz="2600" spc="10" dirty="0">
                <a:solidFill>
                  <a:srgbClr val="FF5252"/>
                </a:solidFill>
                <a:latin typeface="Arial"/>
                <a:cs typeface="Arial"/>
                <a:hlinkClick r:id="rId2"/>
              </a:rPr>
              <a:t> </a:t>
            </a:r>
            <a:r>
              <a:rPr sz="2400" spc="-45" dirty="0">
                <a:solidFill>
                  <a:srgbClr val="616161"/>
                </a:solidFill>
                <a:latin typeface="Arial"/>
                <a:cs typeface="Arial"/>
              </a:rPr>
              <a:t>(Blocks</a:t>
            </a:r>
            <a:r>
              <a:rPr sz="2400" spc="-17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50" dirty="0">
                <a:solidFill>
                  <a:srgbClr val="616161"/>
                </a:solidFill>
                <a:latin typeface="Arial"/>
                <a:cs typeface="Arial"/>
              </a:rPr>
              <a:t>Editor)</a:t>
            </a:r>
            <a:endParaRPr sz="2400" dirty="0">
              <a:latin typeface="Arial"/>
              <a:cs typeface="Arial"/>
            </a:endParaRPr>
          </a:p>
          <a:p>
            <a:pPr marL="440055" indent="-427355">
              <a:lnSpc>
                <a:spcPct val="100000"/>
              </a:lnSpc>
              <a:spcBef>
                <a:spcPts val="1605"/>
              </a:spcBef>
              <a:buClr>
                <a:srgbClr val="666666"/>
              </a:buClr>
              <a:buChar char="●"/>
              <a:tabLst>
                <a:tab pos="440055" algn="l"/>
                <a:tab pos="440690" algn="l"/>
              </a:tabLst>
            </a:pPr>
            <a:r>
              <a:rPr sz="2600" u="heavy" spc="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3"/>
              </a:rPr>
              <a:t>http://kpq.github.io/</a:t>
            </a:r>
            <a:r>
              <a:rPr sz="2600" spc="5" dirty="0">
                <a:solidFill>
                  <a:srgbClr val="FF5252"/>
                </a:solidFill>
                <a:latin typeface="Arial"/>
                <a:cs typeface="Arial"/>
                <a:hlinkClick r:id="rId3"/>
              </a:rPr>
              <a:t> </a:t>
            </a:r>
            <a:r>
              <a:rPr sz="2400" spc="-114" dirty="0">
                <a:solidFill>
                  <a:srgbClr val="616161"/>
                </a:solidFill>
                <a:latin typeface="Arial"/>
                <a:cs typeface="Arial"/>
              </a:rPr>
              <a:t>(NY</a:t>
            </a:r>
            <a:r>
              <a:rPr sz="2400" spc="-16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75" dirty="0">
                <a:solidFill>
                  <a:srgbClr val="616161"/>
                </a:solidFill>
                <a:latin typeface="Arial"/>
                <a:cs typeface="Arial"/>
                <a:hlinkClick r:id="rId3"/>
              </a:rPr>
              <a:t>Times)</a:t>
            </a:r>
            <a:endParaRPr sz="2400" dirty="0">
              <a:latin typeface="Arial"/>
              <a:cs typeface="Arial"/>
            </a:endParaRPr>
          </a:p>
          <a:p>
            <a:pPr marL="440055" indent="-427355">
              <a:lnSpc>
                <a:spcPct val="100000"/>
              </a:lnSpc>
              <a:spcBef>
                <a:spcPts val="1605"/>
              </a:spcBef>
              <a:buClr>
                <a:srgbClr val="666666"/>
              </a:buClr>
              <a:buChar char="●"/>
              <a:tabLst>
                <a:tab pos="440055" algn="l"/>
                <a:tab pos="440690" algn="l"/>
              </a:tabLst>
            </a:pPr>
            <a:r>
              <a:rPr sz="2600" u="heavy" spc="-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4"/>
              </a:rPr>
              <a:t>http://christopheviau.com/d3list/</a:t>
            </a:r>
            <a:r>
              <a:rPr sz="2600" spc="-5" dirty="0">
                <a:solidFill>
                  <a:srgbClr val="FF5252"/>
                </a:solidFill>
                <a:latin typeface="Arial"/>
                <a:cs typeface="Arial"/>
                <a:hlinkClick r:id="rId4"/>
              </a:rPr>
              <a:t> </a:t>
            </a:r>
            <a:r>
              <a:rPr sz="2400" spc="-20" dirty="0">
                <a:solidFill>
                  <a:srgbClr val="616161"/>
                </a:solidFill>
                <a:latin typeface="Arial"/>
                <a:cs typeface="Arial"/>
              </a:rPr>
              <a:t>(Alternative </a:t>
            </a:r>
            <a:r>
              <a:rPr sz="2400" spc="-30" dirty="0">
                <a:solidFill>
                  <a:srgbClr val="616161"/>
                </a:solidFill>
                <a:latin typeface="Arial"/>
                <a:cs typeface="Arial"/>
              </a:rPr>
              <a:t>D3</a:t>
            </a:r>
            <a:r>
              <a:rPr sz="2400" spc="-30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65" dirty="0">
                <a:solidFill>
                  <a:srgbClr val="616161"/>
                </a:solidFill>
                <a:latin typeface="Arial"/>
                <a:cs typeface="Arial"/>
              </a:rPr>
              <a:t>Gallary)</a:t>
            </a:r>
            <a:endParaRPr sz="2400" dirty="0">
              <a:latin typeface="Arial"/>
              <a:cs typeface="Arial"/>
            </a:endParaRPr>
          </a:p>
          <a:p>
            <a:pPr marL="440055" indent="-427355">
              <a:lnSpc>
                <a:spcPct val="100000"/>
              </a:lnSpc>
              <a:spcBef>
                <a:spcPts val="1795"/>
              </a:spcBef>
              <a:buClr>
                <a:srgbClr val="666666"/>
              </a:buClr>
              <a:buChar char="●"/>
              <a:tabLst>
                <a:tab pos="440055" algn="l"/>
                <a:tab pos="440690" algn="l"/>
              </a:tabLst>
            </a:pPr>
            <a:r>
              <a:rPr sz="2600" u="heavy" spc="-1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5"/>
              </a:rPr>
              <a:t>https://www.jasondavies.com/</a:t>
            </a:r>
            <a:r>
              <a:rPr sz="2600" spc="-20" dirty="0">
                <a:solidFill>
                  <a:srgbClr val="FF5252"/>
                </a:solidFill>
                <a:latin typeface="Arial"/>
                <a:cs typeface="Arial"/>
                <a:hlinkClick r:id="rId5"/>
              </a:rPr>
              <a:t> </a:t>
            </a:r>
            <a:r>
              <a:rPr sz="2400" spc="-100" dirty="0">
                <a:solidFill>
                  <a:srgbClr val="202729"/>
                </a:solidFill>
                <a:latin typeface="Arial"/>
                <a:cs typeface="Arial"/>
              </a:rPr>
              <a:t>(Maps)</a:t>
            </a:r>
            <a:endParaRPr sz="2400" dirty="0">
              <a:latin typeface="Arial"/>
              <a:cs typeface="Arial"/>
            </a:endParaRPr>
          </a:p>
          <a:p>
            <a:pPr marL="440055" marR="516255" indent="-412115">
              <a:lnSpc>
                <a:spcPct val="149000"/>
              </a:lnSpc>
              <a:spcBef>
                <a:spcPts val="185"/>
              </a:spcBef>
              <a:buClr>
                <a:srgbClr val="202729"/>
              </a:buClr>
              <a:buSzPct val="92307"/>
              <a:buChar char="●"/>
              <a:tabLst>
                <a:tab pos="440055" algn="l"/>
                <a:tab pos="440690" algn="l"/>
              </a:tabLst>
            </a:pPr>
            <a:r>
              <a:rPr sz="2600" u="heavy" spc="-2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6"/>
              </a:rPr>
              <a:t>http://www.meetup.com/Bay-Area-d3-User-Group/ </a:t>
            </a:r>
            <a:r>
              <a:rPr sz="2600" spc="-2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600" spc="-110" dirty="0">
                <a:solidFill>
                  <a:srgbClr val="616161"/>
                </a:solidFill>
                <a:latin typeface="Arial"/>
                <a:cs typeface="Arial"/>
              </a:rPr>
              <a:t>(Bay </a:t>
            </a:r>
            <a:r>
              <a:rPr sz="2600" spc="-25" dirty="0">
                <a:solidFill>
                  <a:srgbClr val="616161"/>
                </a:solidFill>
                <a:latin typeface="Arial"/>
                <a:cs typeface="Arial"/>
              </a:rPr>
              <a:t>Area </a:t>
            </a:r>
            <a:r>
              <a:rPr sz="2600" spc="-30" dirty="0">
                <a:solidFill>
                  <a:srgbClr val="616161"/>
                </a:solidFill>
                <a:latin typeface="Arial"/>
                <a:cs typeface="Arial"/>
              </a:rPr>
              <a:t>D3</a:t>
            </a:r>
            <a:r>
              <a:rPr sz="2600" spc="-3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600" spc="-30" dirty="0">
                <a:solidFill>
                  <a:srgbClr val="616161"/>
                </a:solidFill>
                <a:latin typeface="Arial"/>
                <a:cs typeface="Arial"/>
              </a:rPr>
              <a:t>Meetup)</a:t>
            </a:r>
            <a:endParaRPr sz="2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Alternatives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4" y="1159967"/>
            <a:ext cx="7542530" cy="2740025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469900" indent="-412750">
              <a:lnSpc>
                <a:spcPct val="100000"/>
              </a:lnSpc>
              <a:spcBef>
                <a:spcPts val="520"/>
              </a:spcBef>
              <a:buChar char="●"/>
              <a:tabLst>
                <a:tab pos="469265" algn="l"/>
                <a:tab pos="469900" algn="l"/>
              </a:tabLst>
            </a:pPr>
            <a:r>
              <a:rPr sz="2400" spc="-5" dirty="0">
                <a:solidFill>
                  <a:srgbClr val="616161"/>
                </a:solidFill>
                <a:latin typeface="Arial"/>
                <a:cs typeface="Arial"/>
              </a:rPr>
              <a:t>plot.ly</a:t>
            </a:r>
            <a:endParaRPr sz="2400">
              <a:latin typeface="Arial"/>
              <a:cs typeface="Arial"/>
            </a:endParaRPr>
          </a:p>
          <a:p>
            <a:pPr marL="469900" indent="-412750">
              <a:lnSpc>
                <a:spcPct val="100000"/>
              </a:lnSpc>
              <a:spcBef>
                <a:spcPts val="420"/>
              </a:spcBef>
              <a:buChar char="●"/>
              <a:tabLst>
                <a:tab pos="469265" algn="l"/>
                <a:tab pos="469900" algn="l"/>
              </a:tabLst>
            </a:pPr>
            <a:r>
              <a:rPr sz="2400" spc="-5" dirty="0">
                <a:solidFill>
                  <a:srgbClr val="616161"/>
                </a:solidFill>
                <a:latin typeface="Arial"/>
                <a:cs typeface="Arial"/>
              </a:rPr>
              <a:t>Bokeh Plotting</a:t>
            </a:r>
            <a:r>
              <a:rPr sz="2400" spc="-10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25" dirty="0">
                <a:solidFill>
                  <a:srgbClr val="616161"/>
                </a:solidFill>
                <a:latin typeface="Arial"/>
                <a:cs typeface="Arial"/>
              </a:rPr>
              <a:t>Library</a:t>
            </a:r>
            <a:endParaRPr sz="2400">
              <a:latin typeface="Arial"/>
              <a:cs typeface="Arial"/>
            </a:endParaRPr>
          </a:p>
          <a:p>
            <a:pPr marL="469900" indent="-412750">
              <a:lnSpc>
                <a:spcPct val="100000"/>
              </a:lnSpc>
              <a:spcBef>
                <a:spcPts val="420"/>
              </a:spcBef>
              <a:buChar char="●"/>
              <a:tabLst>
                <a:tab pos="469265" algn="l"/>
                <a:tab pos="469900" algn="l"/>
              </a:tabLst>
            </a:pPr>
            <a:r>
              <a:rPr sz="2400" dirty="0">
                <a:solidFill>
                  <a:srgbClr val="616161"/>
                </a:solidFill>
                <a:latin typeface="Arial"/>
                <a:cs typeface="Arial"/>
              </a:rPr>
              <a:t>plottablejs.org</a:t>
            </a:r>
            <a:endParaRPr sz="2400">
              <a:latin typeface="Arial"/>
              <a:cs typeface="Arial"/>
            </a:endParaRPr>
          </a:p>
          <a:p>
            <a:pPr marL="469900" indent="-412750">
              <a:lnSpc>
                <a:spcPct val="100000"/>
              </a:lnSpc>
              <a:spcBef>
                <a:spcPts val="420"/>
              </a:spcBef>
              <a:buChar char="●"/>
              <a:tabLst>
                <a:tab pos="469265" algn="l"/>
                <a:tab pos="469900" algn="l"/>
              </a:tabLst>
            </a:pPr>
            <a:r>
              <a:rPr sz="2400" spc="-30" dirty="0">
                <a:solidFill>
                  <a:srgbClr val="616161"/>
                </a:solidFill>
                <a:latin typeface="Arial"/>
                <a:cs typeface="Arial"/>
              </a:rPr>
              <a:t>Tableau</a:t>
            </a:r>
            <a:endParaRPr sz="2400">
              <a:latin typeface="Arial"/>
              <a:cs typeface="Arial"/>
            </a:endParaRPr>
          </a:p>
          <a:p>
            <a:pPr marL="469900" indent="-412750">
              <a:lnSpc>
                <a:spcPct val="100000"/>
              </a:lnSpc>
              <a:spcBef>
                <a:spcPts val="420"/>
              </a:spcBef>
              <a:buChar char="●"/>
              <a:tabLst>
                <a:tab pos="469265" algn="l"/>
                <a:tab pos="469900" algn="l"/>
              </a:tabLst>
            </a:pPr>
            <a:r>
              <a:rPr sz="2400" spc="-45" dirty="0">
                <a:solidFill>
                  <a:srgbClr val="616161"/>
                </a:solidFill>
                <a:latin typeface="Arial"/>
                <a:cs typeface="Arial"/>
              </a:rPr>
              <a:t>Many</a:t>
            </a:r>
            <a:r>
              <a:rPr sz="2400" spc="-5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616161"/>
                </a:solidFill>
                <a:latin typeface="Arial"/>
                <a:cs typeface="Arial"/>
              </a:rPr>
              <a:t>more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95"/>
              </a:spcBef>
            </a:pPr>
            <a:r>
              <a:rPr sz="2400" spc="-25" dirty="0">
                <a:solidFill>
                  <a:srgbClr val="616161"/>
                </a:solidFill>
                <a:latin typeface="Arial"/>
                <a:cs typeface="Arial"/>
              </a:rPr>
              <a:t>But </a:t>
            </a:r>
            <a:r>
              <a:rPr sz="2400" spc="10" dirty="0">
                <a:solidFill>
                  <a:srgbClr val="616161"/>
                </a:solidFill>
                <a:latin typeface="Arial"/>
                <a:cs typeface="Arial"/>
              </a:rPr>
              <a:t>nothing </a:t>
            </a:r>
            <a:r>
              <a:rPr sz="2400" spc="-15" dirty="0">
                <a:solidFill>
                  <a:srgbClr val="616161"/>
                </a:solidFill>
                <a:latin typeface="Arial"/>
                <a:cs typeface="Arial"/>
              </a:rPr>
              <a:t>beats </a:t>
            </a:r>
            <a:r>
              <a:rPr sz="2400" spc="15" dirty="0">
                <a:solidFill>
                  <a:srgbClr val="616161"/>
                </a:solidFill>
                <a:latin typeface="Arial"/>
                <a:cs typeface="Arial"/>
              </a:rPr>
              <a:t>the </a:t>
            </a:r>
            <a:r>
              <a:rPr sz="2400" spc="-35" dirty="0">
                <a:solidFill>
                  <a:srgbClr val="616161"/>
                </a:solidFill>
                <a:latin typeface="Arial"/>
                <a:cs typeface="Arial"/>
              </a:rPr>
              <a:t>amazing </a:t>
            </a:r>
            <a:r>
              <a:rPr sz="2400" spc="-10" dirty="0">
                <a:solidFill>
                  <a:srgbClr val="616161"/>
                </a:solidFill>
                <a:latin typeface="Arial"/>
                <a:cs typeface="Arial"/>
              </a:rPr>
              <a:t>library </a:t>
            </a:r>
            <a:r>
              <a:rPr sz="2400" spc="25" dirty="0">
                <a:solidFill>
                  <a:srgbClr val="616161"/>
                </a:solidFill>
                <a:latin typeface="Arial"/>
                <a:cs typeface="Arial"/>
              </a:rPr>
              <a:t>of </a:t>
            </a:r>
            <a:r>
              <a:rPr sz="2400" spc="-25" dirty="0">
                <a:solidFill>
                  <a:srgbClr val="616161"/>
                </a:solidFill>
                <a:latin typeface="Arial"/>
                <a:cs typeface="Arial"/>
              </a:rPr>
              <a:t>examples </a:t>
            </a:r>
            <a:r>
              <a:rPr sz="2400" spc="-5" dirty="0">
                <a:solidFill>
                  <a:srgbClr val="616161"/>
                </a:solidFill>
                <a:latin typeface="Arial"/>
                <a:cs typeface="Arial"/>
              </a:rPr>
              <a:t>in</a:t>
            </a:r>
            <a:r>
              <a:rPr sz="2400" spc="-35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2400" spc="-60" dirty="0">
                <a:solidFill>
                  <a:srgbClr val="616161"/>
                </a:solidFill>
                <a:latin typeface="Arial"/>
                <a:cs typeface="Arial"/>
              </a:rPr>
              <a:t>D3.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" dirty="0"/>
              <a:t>Will </a:t>
            </a:r>
            <a:r>
              <a:rPr dirty="0"/>
              <a:t>you </a:t>
            </a:r>
            <a:r>
              <a:rPr spc="10" dirty="0"/>
              <a:t>love</a:t>
            </a:r>
            <a:r>
              <a:rPr spc="-215" dirty="0"/>
              <a:t> </a:t>
            </a:r>
            <a:r>
              <a:rPr spc="-110" dirty="0"/>
              <a:t>D3?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13942" y="1151331"/>
            <a:ext cx="8037830" cy="1854200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440055" indent="-427355">
              <a:lnSpc>
                <a:spcPct val="100000"/>
              </a:lnSpc>
              <a:spcBef>
                <a:spcPts val="580"/>
              </a:spcBef>
              <a:buChar char="●"/>
              <a:tabLst>
                <a:tab pos="440055" algn="l"/>
                <a:tab pos="440690" algn="l"/>
              </a:tabLst>
            </a:pPr>
            <a:r>
              <a:rPr sz="2600" spc="-60" dirty="0">
                <a:solidFill>
                  <a:srgbClr val="666666"/>
                </a:solidFill>
                <a:latin typeface="Arial"/>
                <a:cs typeface="Arial"/>
              </a:rPr>
              <a:t>Maybe?</a:t>
            </a:r>
            <a:endParaRPr sz="2600">
              <a:latin typeface="Arial"/>
              <a:cs typeface="Arial"/>
            </a:endParaRPr>
          </a:p>
          <a:p>
            <a:pPr marL="440055" indent="-427355">
              <a:lnSpc>
                <a:spcPct val="100000"/>
              </a:lnSpc>
              <a:spcBef>
                <a:spcPts val="480"/>
              </a:spcBef>
              <a:buChar char="●"/>
              <a:tabLst>
                <a:tab pos="440055" algn="l"/>
                <a:tab pos="440690" algn="l"/>
              </a:tabLst>
            </a:pPr>
            <a:r>
              <a:rPr sz="2600" spc="-55" dirty="0">
                <a:solidFill>
                  <a:srgbClr val="666666"/>
                </a:solidFill>
                <a:latin typeface="Arial"/>
                <a:cs typeface="Arial"/>
              </a:rPr>
              <a:t>Some </a:t>
            </a:r>
            <a:r>
              <a:rPr sz="2600" spc="25" dirty="0">
                <a:solidFill>
                  <a:srgbClr val="666666"/>
                </a:solidFill>
                <a:latin typeface="Arial"/>
                <a:cs typeface="Arial"/>
              </a:rPr>
              <a:t>people </a:t>
            </a:r>
            <a:r>
              <a:rPr sz="2600" spc="10" dirty="0">
                <a:solidFill>
                  <a:srgbClr val="666666"/>
                </a:solidFill>
                <a:latin typeface="Arial"/>
                <a:cs typeface="Arial"/>
              </a:rPr>
              <a:t>love </a:t>
            </a:r>
            <a:r>
              <a:rPr sz="2600" spc="-25" dirty="0">
                <a:solidFill>
                  <a:srgbClr val="666666"/>
                </a:solidFill>
                <a:latin typeface="Arial"/>
                <a:cs typeface="Arial"/>
              </a:rPr>
              <a:t>d3, </a:t>
            </a:r>
            <a:r>
              <a:rPr sz="2600" spc="-5" dirty="0">
                <a:solidFill>
                  <a:srgbClr val="666666"/>
                </a:solidFill>
                <a:latin typeface="Arial"/>
                <a:cs typeface="Arial"/>
              </a:rPr>
              <a:t>others </a:t>
            </a:r>
            <a:r>
              <a:rPr sz="2600" spc="10" dirty="0">
                <a:solidFill>
                  <a:srgbClr val="666666"/>
                </a:solidFill>
                <a:latin typeface="Arial"/>
                <a:cs typeface="Arial"/>
              </a:rPr>
              <a:t>find </a:t>
            </a:r>
            <a:r>
              <a:rPr sz="2600" spc="20" dirty="0">
                <a:solidFill>
                  <a:srgbClr val="666666"/>
                </a:solidFill>
                <a:latin typeface="Arial"/>
                <a:cs typeface="Arial"/>
              </a:rPr>
              <a:t>it </a:t>
            </a:r>
            <a:r>
              <a:rPr sz="2600" spc="40" dirty="0">
                <a:solidFill>
                  <a:srgbClr val="666666"/>
                </a:solidFill>
                <a:latin typeface="Arial"/>
                <a:cs typeface="Arial"/>
              </a:rPr>
              <a:t>too</a:t>
            </a:r>
            <a:r>
              <a:rPr sz="2600" spc="-43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600" spc="-15" dirty="0">
                <a:solidFill>
                  <a:srgbClr val="666666"/>
                </a:solidFill>
                <a:latin typeface="Arial"/>
                <a:cs typeface="Arial"/>
              </a:rPr>
              <a:t>cumbersome</a:t>
            </a:r>
            <a:endParaRPr sz="2600">
              <a:latin typeface="Arial"/>
              <a:cs typeface="Arial"/>
            </a:endParaRPr>
          </a:p>
          <a:p>
            <a:pPr marL="440055" indent="-427355">
              <a:lnSpc>
                <a:spcPct val="100000"/>
              </a:lnSpc>
              <a:spcBef>
                <a:spcPts val="480"/>
              </a:spcBef>
              <a:buChar char="●"/>
              <a:tabLst>
                <a:tab pos="440055" algn="l"/>
                <a:tab pos="440690" algn="l"/>
              </a:tabLst>
            </a:pPr>
            <a:r>
              <a:rPr sz="2600" spc="-30" dirty="0">
                <a:solidFill>
                  <a:srgbClr val="666666"/>
                </a:solidFill>
                <a:latin typeface="Arial"/>
                <a:cs typeface="Arial"/>
              </a:rPr>
              <a:t>Find </a:t>
            </a:r>
            <a:r>
              <a:rPr sz="2600" spc="-60" dirty="0">
                <a:solidFill>
                  <a:srgbClr val="666666"/>
                </a:solidFill>
                <a:latin typeface="Arial"/>
                <a:cs typeface="Arial"/>
              </a:rPr>
              <a:t>Examples </a:t>
            </a:r>
            <a:r>
              <a:rPr sz="2600" spc="15" dirty="0">
                <a:solidFill>
                  <a:srgbClr val="666666"/>
                </a:solidFill>
                <a:latin typeface="Arial"/>
                <a:cs typeface="Arial"/>
              </a:rPr>
              <a:t>posted </a:t>
            </a:r>
            <a:r>
              <a:rPr sz="2600" spc="10" dirty="0">
                <a:solidFill>
                  <a:srgbClr val="666666"/>
                </a:solidFill>
                <a:latin typeface="Arial"/>
                <a:cs typeface="Arial"/>
              </a:rPr>
              <a:t>by </a:t>
            </a:r>
            <a:r>
              <a:rPr sz="2600" spc="-5" dirty="0">
                <a:solidFill>
                  <a:srgbClr val="666666"/>
                </a:solidFill>
                <a:latin typeface="Arial"/>
                <a:cs typeface="Arial"/>
              </a:rPr>
              <a:t>Mike </a:t>
            </a:r>
            <a:r>
              <a:rPr sz="2600" spc="15" dirty="0">
                <a:solidFill>
                  <a:srgbClr val="666666"/>
                </a:solidFill>
                <a:latin typeface="Arial"/>
                <a:cs typeface="Arial"/>
              </a:rPr>
              <a:t>or</a:t>
            </a:r>
            <a:r>
              <a:rPr sz="2600" spc="-265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666666"/>
                </a:solidFill>
                <a:latin typeface="Arial"/>
                <a:cs typeface="Arial"/>
              </a:rPr>
              <a:t>others</a:t>
            </a:r>
            <a:endParaRPr sz="2600">
              <a:latin typeface="Arial"/>
              <a:cs typeface="Arial"/>
            </a:endParaRPr>
          </a:p>
          <a:p>
            <a:pPr marL="440055" indent="-427355">
              <a:lnSpc>
                <a:spcPct val="100000"/>
              </a:lnSpc>
              <a:spcBef>
                <a:spcPts val="480"/>
              </a:spcBef>
              <a:buChar char="●"/>
              <a:tabLst>
                <a:tab pos="440055" algn="l"/>
                <a:tab pos="440690" algn="l"/>
              </a:tabLst>
            </a:pPr>
            <a:r>
              <a:rPr sz="2600" spc="-30" dirty="0">
                <a:solidFill>
                  <a:srgbClr val="666666"/>
                </a:solidFill>
                <a:latin typeface="Arial"/>
                <a:cs typeface="Arial"/>
              </a:rPr>
              <a:t>Ask </a:t>
            </a:r>
            <a:r>
              <a:rPr sz="2600" spc="-20" dirty="0">
                <a:solidFill>
                  <a:srgbClr val="666666"/>
                </a:solidFill>
                <a:latin typeface="Arial"/>
                <a:cs typeface="Arial"/>
              </a:rPr>
              <a:t>questions, </a:t>
            </a:r>
            <a:r>
              <a:rPr sz="2600" spc="-10" dirty="0">
                <a:solidFill>
                  <a:srgbClr val="666666"/>
                </a:solidFill>
                <a:latin typeface="Arial"/>
                <a:cs typeface="Arial"/>
              </a:rPr>
              <a:t>it’s </a:t>
            </a:r>
            <a:r>
              <a:rPr sz="2600" spc="-80" dirty="0">
                <a:solidFill>
                  <a:srgbClr val="666666"/>
                </a:solidFill>
                <a:latin typeface="Arial"/>
                <a:cs typeface="Arial"/>
              </a:rPr>
              <a:t>a </a:t>
            </a:r>
            <a:r>
              <a:rPr sz="2600" spc="5" dirty="0">
                <a:solidFill>
                  <a:srgbClr val="666666"/>
                </a:solidFill>
                <a:latin typeface="Arial"/>
                <a:cs typeface="Arial"/>
              </a:rPr>
              <a:t>supportive</a:t>
            </a:r>
            <a:r>
              <a:rPr sz="2600" spc="-140" dirty="0">
                <a:solidFill>
                  <a:srgbClr val="666666"/>
                </a:solidFill>
                <a:latin typeface="Arial"/>
                <a:cs typeface="Arial"/>
              </a:rPr>
              <a:t> </a:t>
            </a:r>
            <a:r>
              <a:rPr sz="2600" spc="-15" dirty="0">
                <a:solidFill>
                  <a:srgbClr val="666666"/>
                </a:solidFill>
                <a:latin typeface="Arial"/>
                <a:cs typeface="Arial"/>
              </a:rPr>
              <a:t>community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A688E0-C99E-EE49-909E-B57BFE451F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800" dirty="0"/>
              <a:t>Just the Beginning ….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of your Data Visualization Journey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5444B40-1112-A341-A630-A4B1E9D2FC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/>
              <a:t>What </a:t>
            </a:r>
            <a:r>
              <a:rPr spc="-45" dirty="0"/>
              <a:t>is</a:t>
            </a:r>
            <a:r>
              <a:rPr spc="-160" dirty="0"/>
              <a:t> </a:t>
            </a:r>
            <a:r>
              <a:rPr spc="-30" dirty="0"/>
              <a:t>D3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xfrm>
            <a:off x="291702" y="1194480"/>
            <a:ext cx="7245688" cy="3374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0" marR="5080" indent="0">
              <a:lnSpc>
                <a:spcPct val="115399"/>
              </a:lnSpc>
              <a:spcBef>
                <a:spcPts val="100"/>
              </a:spcBef>
              <a:buNone/>
            </a:pPr>
            <a:r>
              <a:rPr sz="2400" b="0" spc="-20" dirty="0">
                <a:latin typeface="Arial"/>
                <a:cs typeface="Arial"/>
              </a:rPr>
              <a:t>“D3.js </a:t>
            </a:r>
            <a:r>
              <a:rPr sz="2400" b="0" spc="-45" dirty="0">
                <a:latin typeface="Arial"/>
                <a:cs typeface="Arial"/>
              </a:rPr>
              <a:t>is </a:t>
            </a:r>
            <a:r>
              <a:rPr sz="2400" b="0" spc="-80" dirty="0">
                <a:latin typeface="Arial"/>
                <a:cs typeface="Arial"/>
              </a:rPr>
              <a:t>a </a:t>
            </a:r>
            <a:r>
              <a:rPr sz="2400" b="0" spc="-40" dirty="0">
                <a:latin typeface="Arial"/>
                <a:cs typeface="Arial"/>
              </a:rPr>
              <a:t>JavaScript </a:t>
            </a:r>
            <a:r>
              <a:rPr sz="2400" b="0" spc="-10" dirty="0">
                <a:latin typeface="Arial"/>
                <a:cs typeface="Arial"/>
              </a:rPr>
              <a:t>library </a:t>
            </a:r>
            <a:r>
              <a:rPr sz="2400" b="0" spc="15" dirty="0">
                <a:latin typeface="Arial"/>
                <a:cs typeface="Arial"/>
              </a:rPr>
              <a:t>for </a:t>
            </a:r>
            <a:r>
              <a:rPr sz="2400" b="0" spc="-10" dirty="0">
                <a:latin typeface="Arial"/>
                <a:cs typeface="Arial"/>
              </a:rPr>
              <a:t>manipulating documents  </a:t>
            </a:r>
            <a:r>
              <a:rPr sz="2400" b="0" spc="-15" dirty="0">
                <a:latin typeface="Arial"/>
                <a:cs typeface="Arial"/>
              </a:rPr>
              <a:t>based </a:t>
            </a:r>
            <a:r>
              <a:rPr sz="2400" b="0" spc="10" dirty="0">
                <a:latin typeface="Arial"/>
                <a:cs typeface="Arial"/>
              </a:rPr>
              <a:t>on </a:t>
            </a:r>
            <a:r>
              <a:rPr sz="2400" b="0" spc="-40" dirty="0">
                <a:latin typeface="Arial"/>
                <a:cs typeface="Arial"/>
              </a:rPr>
              <a:t>data. </a:t>
            </a:r>
            <a:r>
              <a:rPr sz="2400" b="0" spc="-30" dirty="0">
                <a:latin typeface="Arial"/>
                <a:cs typeface="Arial"/>
              </a:rPr>
              <a:t>D3 </a:t>
            </a:r>
            <a:r>
              <a:rPr sz="2400" b="0" spc="-10" dirty="0">
                <a:latin typeface="Arial"/>
                <a:cs typeface="Arial"/>
              </a:rPr>
              <a:t>helps </a:t>
            </a:r>
            <a:r>
              <a:rPr sz="2400" b="0" dirty="0">
                <a:latin typeface="Arial"/>
                <a:cs typeface="Arial"/>
              </a:rPr>
              <a:t>you </a:t>
            </a:r>
            <a:r>
              <a:rPr sz="2400" b="0" spc="15" dirty="0">
                <a:latin typeface="Arial"/>
                <a:cs typeface="Arial"/>
              </a:rPr>
              <a:t>bring </a:t>
            </a:r>
            <a:r>
              <a:rPr sz="2400" b="0" spc="-20" dirty="0">
                <a:latin typeface="Arial"/>
                <a:cs typeface="Arial"/>
              </a:rPr>
              <a:t>data </a:t>
            </a:r>
            <a:r>
              <a:rPr sz="2400" b="0" spc="40" dirty="0">
                <a:latin typeface="Arial"/>
                <a:cs typeface="Arial"/>
              </a:rPr>
              <a:t>to </a:t>
            </a:r>
            <a:r>
              <a:rPr sz="2400" b="0" spc="10" dirty="0">
                <a:latin typeface="Arial"/>
                <a:cs typeface="Arial"/>
              </a:rPr>
              <a:t>life </a:t>
            </a:r>
            <a:r>
              <a:rPr sz="2400" b="0" spc="-15" dirty="0">
                <a:latin typeface="Arial"/>
                <a:cs typeface="Arial"/>
              </a:rPr>
              <a:t>using  </a:t>
            </a:r>
            <a:r>
              <a:rPr sz="2400" b="0" spc="-90" dirty="0">
                <a:latin typeface="Arial"/>
                <a:cs typeface="Arial"/>
              </a:rPr>
              <a:t>HTML, </a:t>
            </a:r>
            <a:r>
              <a:rPr sz="2400" b="0" spc="-135" dirty="0">
                <a:latin typeface="Arial"/>
                <a:cs typeface="Arial"/>
              </a:rPr>
              <a:t>SVG, </a:t>
            </a:r>
            <a:r>
              <a:rPr sz="2400" b="0" spc="-15" dirty="0">
                <a:latin typeface="Arial"/>
                <a:cs typeface="Arial"/>
              </a:rPr>
              <a:t>and </a:t>
            </a:r>
            <a:r>
              <a:rPr sz="2400" b="0" spc="-170" dirty="0">
                <a:latin typeface="Arial"/>
                <a:cs typeface="Arial"/>
              </a:rPr>
              <a:t>CSS. </a:t>
            </a:r>
            <a:r>
              <a:rPr sz="2400" b="0" spc="-35" dirty="0">
                <a:latin typeface="Arial"/>
                <a:cs typeface="Arial"/>
              </a:rPr>
              <a:t>D3’s emphasis </a:t>
            </a:r>
            <a:r>
              <a:rPr sz="2400" b="0" spc="10" dirty="0">
                <a:latin typeface="Arial"/>
                <a:cs typeface="Arial"/>
              </a:rPr>
              <a:t>on </a:t>
            </a:r>
            <a:r>
              <a:rPr sz="2400" b="0" spc="30" dirty="0">
                <a:latin typeface="Arial"/>
                <a:cs typeface="Arial"/>
              </a:rPr>
              <a:t>web </a:t>
            </a:r>
            <a:r>
              <a:rPr sz="2400" b="0" spc="-25" dirty="0">
                <a:latin typeface="Arial"/>
                <a:cs typeface="Arial"/>
              </a:rPr>
              <a:t>standards  </a:t>
            </a:r>
            <a:r>
              <a:rPr sz="2400" b="0" spc="-10" dirty="0">
                <a:latin typeface="Arial"/>
                <a:cs typeface="Arial"/>
              </a:rPr>
              <a:t>gives </a:t>
            </a:r>
            <a:r>
              <a:rPr sz="2400" b="0" dirty="0">
                <a:latin typeface="Arial"/>
                <a:cs typeface="Arial"/>
              </a:rPr>
              <a:t>you </a:t>
            </a:r>
            <a:r>
              <a:rPr sz="2400" b="0" spc="15" dirty="0">
                <a:latin typeface="Arial"/>
                <a:cs typeface="Arial"/>
              </a:rPr>
              <a:t>the </a:t>
            </a:r>
            <a:r>
              <a:rPr sz="2400" b="0" dirty="0">
                <a:latin typeface="Arial"/>
                <a:cs typeface="Arial"/>
              </a:rPr>
              <a:t>full </a:t>
            </a:r>
            <a:r>
              <a:rPr sz="2400" b="0" spc="-10" dirty="0">
                <a:latin typeface="Arial"/>
                <a:cs typeface="Arial"/>
              </a:rPr>
              <a:t>capabilities </a:t>
            </a:r>
            <a:r>
              <a:rPr sz="2400" b="0" spc="25" dirty="0">
                <a:latin typeface="Arial"/>
                <a:cs typeface="Arial"/>
              </a:rPr>
              <a:t>of </a:t>
            </a:r>
            <a:r>
              <a:rPr sz="2400" b="0" dirty="0">
                <a:latin typeface="Arial"/>
                <a:cs typeface="Arial"/>
              </a:rPr>
              <a:t>modern </a:t>
            </a:r>
            <a:r>
              <a:rPr sz="2400" b="0" spc="-10" dirty="0">
                <a:latin typeface="Arial"/>
                <a:cs typeface="Arial"/>
              </a:rPr>
              <a:t>browsers</a:t>
            </a:r>
            <a:r>
              <a:rPr sz="2400" b="0" spc="-409" dirty="0">
                <a:latin typeface="Arial"/>
                <a:cs typeface="Arial"/>
              </a:rPr>
              <a:t> </a:t>
            </a:r>
            <a:r>
              <a:rPr sz="2400" b="0" spc="15" dirty="0">
                <a:latin typeface="Arial"/>
                <a:cs typeface="Arial"/>
              </a:rPr>
              <a:t>without  </a:t>
            </a:r>
            <a:r>
              <a:rPr sz="2400" b="0" spc="10" dirty="0">
                <a:latin typeface="Arial"/>
                <a:cs typeface="Arial"/>
              </a:rPr>
              <a:t>tying </a:t>
            </a:r>
            <a:r>
              <a:rPr sz="2400" b="0" spc="-10" dirty="0">
                <a:latin typeface="Arial"/>
                <a:cs typeface="Arial"/>
              </a:rPr>
              <a:t>yourself </a:t>
            </a:r>
            <a:r>
              <a:rPr sz="2400" b="0" spc="40" dirty="0">
                <a:latin typeface="Arial"/>
                <a:cs typeface="Arial"/>
              </a:rPr>
              <a:t>to </a:t>
            </a:r>
            <a:r>
              <a:rPr sz="2400" b="0" spc="-80" dirty="0">
                <a:latin typeface="Arial"/>
                <a:cs typeface="Arial"/>
              </a:rPr>
              <a:t>a </a:t>
            </a:r>
            <a:r>
              <a:rPr sz="2400" b="0" spc="5" dirty="0">
                <a:latin typeface="Arial"/>
                <a:cs typeface="Arial"/>
              </a:rPr>
              <a:t>proprietary </a:t>
            </a:r>
            <a:r>
              <a:rPr sz="2400" b="0" spc="-15" dirty="0">
                <a:latin typeface="Arial"/>
                <a:cs typeface="Arial"/>
              </a:rPr>
              <a:t>framework, </a:t>
            </a:r>
            <a:r>
              <a:rPr sz="2400" b="0" spc="5" dirty="0">
                <a:latin typeface="Arial"/>
                <a:cs typeface="Arial"/>
              </a:rPr>
              <a:t>combining  </a:t>
            </a:r>
            <a:r>
              <a:rPr sz="2400" b="0" spc="15" dirty="0">
                <a:latin typeface="Arial"/>
                <a:cs typeface="Arial"/>
              </a:rPr>
              <a:t>powerful </a:t>
            </a:r>
            <a:r>
              <a:rPr sz="2400" b="0" spc="-20" dirty="0">
                <a:latin typeface="Arial"/>
                <a:cs typeface="Arial"/>
              </a:rPr>
              <a:t>visualization </a:t>
            </a:r>
            <a:r>
              <a:rPr sz="2400" b="0" spc="-5" dirty="0">
                <a:latin typeface="Arial"/>
                <a:cs typeface="Arial"/>
              </a:rPr>
              <a:t>components </a:t>
            </a:r>
            <a:r>
              <a:rPr sz="2400" b="0" spc="-15" dirty="0">
                <a:latin typeface="Arial"/>
                <a:cs typeface="Arial"/>
              </a:rPr>
              <a:t>and </a:t>
            </a:r>
            <a:r>
              <a:rPr sz="2400" b="0" spc="-80" dirty="0">
                <a:latin typeface="Arial"/>
                <a:cs typeface="Arial"/>
              </a:rPr>
              <a:t>a </a:t>
            </a:r>
            <a:r>
              <a:rPr sz="2400" b="0" spc="-15" dirty="0">
                <a:latin typeface="Arial"/>
                <a:cs typeface="Arial"/>
              </a:rPr>
              <a:t>data-driven  </a:t>
            </a:r>
            <a:r>
              <a:rPr sz="2400" b="0" spc="-10" dirty="0">
                <a:latin typeface="Arial"/>
                <a:cs typeface="Arial"/>
              </a:rPr>
              <a:t>approach </a:t>
            </a:r>
            <a:r>
              <a:rPr sz="2400" b="0" spc="40" dirty="0">
                <a:latin typeface="Arial"/>
                <a:cs typeface="Arial"/>
              </a:rPr>
              <a:t>to </a:t>
            </a:r>
            <a:r>
              <a:rPr sz="2400" b="0" spc="-55" dirty="0">
                <a:latin typeface="Arial"/>
                <a:cs typeface="Arial"/>
              </a:rPr>
              <a:t>DOM </a:t>
            </a:r>
            <a:r>
              <a:rPr sz="2400" b="0" dirty="0">
                <a:latin typeface="Arial"/>
                <a:cs typeface="Arial"/>
              </a:rPr>
              <a:t>manipulation” </a:t>
            </a:r>
            <a:r>
              <a:rPr sz="2400" b="0" spc="-90" dirty="0">
                <a:latin typeface="Arial"/>
                <a:cs typeface="Arial"/>
              </a:rPr>
              <a:t>- </a:t>
            </a:r>
            <a:r>
              <a:rPr sz="2400" b="0" u="heavy" spc="-3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Source</a:t>
            </a:r>
            <a:r>
              <a:rPr sz="2400" b="0" u="heavy" spc="-22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sz="2400" b="0" u="heavy" spc="-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d3js.org</a:t>
            </a:r>
            <a:endParaRPr sz="2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/>
              <a:t>What </a:t>
            </a:r>
            <a:r>
              <a:rPr spc="-45" dirty="0"/>
              <a:t>is</a:t>
            </a:r>
            <a:r>
              <a:rPr spc="-160" dirty="0"/>
              <a:t> </a:t>
            </a:r>
            <a:r>
              <a:rPr spc="-30" dirty="0"/>
              <a:t>D3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90704" y="1980604"/>
            <a:ext cx="3323590" cy="8140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616161"/>
                </a:solidFill>
                <a:latin typeface="Arial"/>
                <a:cs typeface="Arial"/>
              </a:rPr>
              <a:t>A Labor </a:t>
            </a:r>
            <a:r>
              <a:rPr sz="1800" spc="15" dirty="0">
                <a:solidFill>
                  <a:srgbClr val="616161"/>
                </a:solidFill>
                <a:latin typeface="Arial"/>
                <a:cs typeface="Arial"/>
              </a:rPr>
              <a:t>of </a:t>
            </a:r>
            <a:r>
              <a:rPr sz="1800" spc="-20" dirty="0">
                <a:solidFill>
                  <a:srgbClr val="616161"/>
                </a:solidFill>
                <a:latin typeface="Arial"/>
                <a:cs typeface="Arial"/>
              </a:rPr>
              <a:t>Love </a:t>
            </a:r>
            <a:r>
              <a:rPr sz="1800" spc="5" dirty="0">
                <a:solidFill>
                  <a:srgbClr val="616161"/>
                </a:solidFill>
                <a:latin typeface="Arial"/>
                <a:cs typeface="Arial"/>
              </a:rPr>
              <a:t>by </a:t>
            </a:r>
            <a:r>
              <a:rPr sz="1800" spc="-5" dirty="0">
                <a:solidFill>
                  <a:srgbClr val="616161"/>
                </a:solidFill>
                <a:latin typeface="Arial"/>
                <a:cs typeface="Arial"/>
              </a:rPr>
              <a:t>Mike</a:t>
            </a:r>
            <a:r>
              <a:rPr sz="1800" spc="-220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616161"/>
                </a:solidFill>
                <a:latin typeface="Arial"/>
                <a:cs typeface="Arial"/>
              </a:rPr>
              <a:t>Bostock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90"/>
              </a:spcBef>
            </a:pPr>
            <a:r>
              <a:rPr sz="1800" spc="-5" dirty="0">
                <a:solidFill>
                  <a:srgbClr val="616161"/>
                </a:solidFill>
                <a:latin typeface="Arial"/>
                <a:cs typeface="Arial"/>
              </a:rPr>
              <a:t>Follow </a:t>
            </a:r>
            <a:r>
              <a:rPr sz="1800" spc="-35" dirty="0">
                <a:solidFill>
                  <a:srgbClr val="616161"/>
                </a:solidFill>
                <a:latin typeface="Arial"/>
                <a:cs typeface="Arial"/>
              </a:rPr>
              <a:t>him:</a:t>
            </a:r>
            <a:r>
              <a:rPr sz="1800" spc="-85" dirty="0">
                <a:solidFill>
                  <a:srgbClr val="616161"/>
                </a:solidFill>
                <a:latin typeface="Arial"/>
                <a:cs typeface="Arial"/>
              </a:rPr>
              <a:t> </a:t>
            </a:r>
            <a:r>
              <a:rPr sz="1800" spc="-45" dirty="0">
                <a:solidFill>
                  <a:srgbClr val="616161"/>
                </a:solidFill>
                <a:latin typeface="Arial"/>
                <a:cs typeface="Arial"/>
              </a:rPr>
              <a:t>@mbostock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769753" y="445028"/>
            <a:ext cx="5258003" cy="37367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5" dirty="0">
                <a:solidFill>
                  <a:srgbClr val="FFFFFF"/>
                </a:solidFill>
              </a:rPr>
              <a:t>Examples</a:t>
            </a:r>
            <a:endParaRPr sz="2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8279E7-BE10-4E43-8C51-8A7F3DBE9D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4" y="503821"/>
            <a:ext cx="653732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40" dirty="0">
                <a:solidFill>
                  <a:srgbClr val="202729"/>
                </a:solidFill>
                <a:latin typeface="Arial"/>
                <a:cs typeface="Arial"/>
              </a:rPr>
              <a:t>Four </a:t>
            </a:r>
            <a:r>
              <a:rPr sz="2800" spc="-45" dirty="0">
                <a:solidFill>
                  <a:srgbClr val="202729"/>
                </a:solidFill>
                <a:latin typeface="Arial"/>
                <a:cs typeface="Arial"/>
              </a:rPr>
              <a:t>ways </a:t>
            </a:r>
            <a:r>
              <a:rPr sz="2800" spc="40" dirty="0">
                <a:solidFill>
                  <a:srgbClr val="202729"/>
                </a:solidFill>
                <a:latin typeface="Arial"/>
                <a:cs typeface="Arial"/>
              </a:rPr>
              <a:t>to </a:t>
            </a:r>
            <a:r>
              <a:rPr sz="2800" spc="-20" dirty="0">
                <a:solidFill>
                  <a:srgbClr val="202729"/>
                </a:solidFill>
                <a:latin typeface="Arial"/>
                <a:cs typeface="Arial"/>
              </a:rPr>
              <a:t>slice </a:t>
            </a:r>
            <a:r>
              <a:rPr sz="2800" spc="-45" dirty="0">
                <a:solidFill>
                  <a:srgbClr val="202729"/>
                </a:solidFill>
                <a:latin typeface="Arial"/>
                <a:cs typeface="Arial"/>
              </a:rPr>
              <a:t>Obama’s </a:t>
            </a:r>
            <a:r>
              <a:rPr sz="2800" spc="5" dirty="0">
                <a:solidFill>
                  <a:srgbClr val="202729"/>
                </a:solidFill>
                <a:latin typeface="Arial"/>
                <a:cs typeface="Arial"/>
              </a:rPr>
              <a:t>Budget</a:t>
            </a:r>
            <a:r>
              <a:rPr sz="2800" spc="-265" dirty="0">
                <a:solidFill>
                  <a:srgbClr val="202729"/>
                </a:solidFill>
                <a:latin typeface="Arial"/>
                <a:cs typeface="Arial"/>
              </a:rPr>
              <a:t> </a:t>
            </a:r>
            <a:r>
              <a:rPr sz="2800" spc="-125" dirty="0">
                <a:solidFill>
                  <a:srgbClr val="202729"/>
                </a:solidFill>
                <a:latin typeface="Arial"/>
                <a:cs typeface="Arial"/>
              </a:rPr>
              <a:t>(2012)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828669" y="1447227"/>
            <a:ext cx="5172519" cy="361302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84724" y="1218386"/>
            <a:ext cx="727202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spc="-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3"/>
              </a:rPr>
              <a:t>http://www.nytimes.com/interactive/2012/02/13/us/politics/2013-budget-proposal-graphic.html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4" y="503821"/>
            <a:ext cx="2739476" cy="49757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5" dirty="0"/>
              <a:t>Elections</a:t>
            </a:r>
            <a:r>
              <a:rPr spc="-110" dirty="0"/>
              <a:t> </a:t>
            </a:r>
            <a:r>
              <a:rPr spc="-70" dirty="0"/>
              <a:t>2012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4" y="1217371"/>
            <a:ext cx="8300720" cy="7550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u="heavy" spc="-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http://elections.nytimes.com/2012/results/president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u="heavy" spc="-15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3"/>
              </a:rPr>
              <a:t>http://www.nytimes.com/interactive/2012/11/02/us/politics/paths-to-the-white-house.html?_r=0</a:t>
            </a:r>
            <a:endParaRPr sz="1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11699" y="2451570"/>
            <a:ext cx="5559247" cy="24784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910175" y="2006245"/>
            <a:ext cx="4091025" cy="298960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4" y="503821"/>
            <a:ext cx="223647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0" dirty="0">
                <a:solidFill>
                  <a:srgbClr val="202729"/>
                </a:solidFill>
                <a:latin typeface="Arial"/>
                <a:cs typeface="Arial"/>
              </a:rPr>
              <a:t>Facebook</a:t>
            </a:r>
            <a:r>
              <a:rPr sz="2800" spc="-130" dirty="0">
                <a:solidFill>
                  <a:srgbClr val="202729"/>
                </a:solidFill>
                <a:latin typeface="Arial"/>
                <a:cs typeface="Arial"/>
              </a:rPr>
              <a:t> </a:t>
            </a:r>
            <a:r>
              <a:rPr sz="2800" spc="-125" dirty="0">
                <a:solidFill>
                  <a:srgbClr val="202729"/>
                </a:solidFill>
                <a:latin typeface="Arial"/>
                <a:cs typeface="Arial"/>
              </a:rPr>
              <a:t>IPO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4" y="1218386"/>
            <a:ext cx="849820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u="heavy" spc="-10" dirty="0">
                <a:solidFill>
                  <a:srgbClr val="FF5252"/>
                </a:solidFill>
                <a:uFill>
                  <a:solidFill>
                    <a:srgbClr val="FF5252"/>
                  </a:solidFill>
                </a:uFill>
                <a:latin typeface="Arial"/>
                <a:cs typeface="Arial"/>
                <a:hlinkClick r:id="rId2"/>
              </a:rPr>
              <a:t>http://www.nytimes.com/interactive/2012/05/17/business/dealbook/how-the-facebook-offering-compares.html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959049" y="1458176"/>
            <a:ext cx="5611622" cy="36091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is-Theme-Blue">
  <a:themeElements>
    <a:clrScheme name="Custom 3">
      <a:dk1>
        <a:srgbClr val="000000"/>
      </a:dk1>
      <a:lt1>
        <a:srgbClr val="FFFFFF"/>
      </a:lt1>
      <a:dk2>
        <a:srgbClr val="454551"/>
      </a:dk2>
      <a:lt2>
        <a:srgbClr val="797979"/>
      </a:lt2>
      <a:accent1>
        <a:srgbClr val="EC138B"/>
      </a:accent1>
      <a:accent2>
        <a:srgbClr val="ED3167"/>
      </a:accent2>
      <a:accent3>
        <a:srgbClr val="359ED8"/>
      </a:accent3>
      <a:accent4>
        <a:srgbClr val="255E83"/>
      </a:accent4>
      <a:accent5>
        <a:srgbClr val="B7315B"/>
      </a:accent5>
      <a:accent6>
        <a:srgbClr val="253C6F"/>
      </a:accent6>
      <a:hlink>
        <a:srgbClr val="EC138B"/>
      </a:hlink>
      <a:folHlink>
        <a:srgbClr val="255E83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is-Theme-Blue" id="{5FDFF633-2B43-E34D-A4F1-7FA8B282F13E}" vid="{6425FC6E-14CF-034A-B86B-AAC286D01AD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Metis-Theme-Blue</Template>
  <TotalTime>47</TotalTime>
  <Words>784</Words>
  <Application>Microsoft Macintosh PowerPoint</Application>
  <PresentationFormat>Custom</PresentationFormat>
  <Paragraphs>130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Calibri</vt:lpstr>
      <vt:lpstr>Gill Sans MT</vt:lpstr>
      <vt:lpstr>Helvetica</vt:lpstr>
      <vt:lpstr>Times New Roman</vt:lpstr>
      <vt:lpstr>Wingdings 3</vt:lpstr>
      <vt:lpstr>Metis-Theme-Blue</vt:lpstr>
      <vt:lpstr>D3.js An introduction</vt:lpstr>
      <vt:lpstr>Agenda</vt:lpstr>
      <vt:lpstr>What is D3</vt:lpstr>
      <vt:lpstr>What is D3</vt:lpstr>
      <vt:lpstr>What is D3</vt:lpstr>
      <vt:lpstr>Examples</vt:lpstr>
      <vt:lpstr>PowerPoint Presentation</vt:lpstr>
      <vt:lpstr>Elections 2012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More Select Examples</vt:lpstr>
      <vt:lpstr>Design Process</vt:lpstr>
      <vt:lpstr>What’s D3</vt:lpstr>
      <vt:lpstr>Before we can get started with D3…</vt:lpstr>
      <vt:lpstr>WEB Standards</vt:lpstr>
      <vt:lpstr>PowerPoint Presentation</vt:lpstr>
      <vt:lpstr>Getting Started with D3</vt:lpstr>
      <vt:lpstr>PowerPoint Presentation</vt:lpstr>
      <vt:lpstr>PowerPoint Presentation</vt:lpstr>
      <vt:lpstr>Selecting Elements</vt:lpstr>
      <vt:lpstr>Append Elements</vt:lpstr>
      <vt:lpstr>Setting Attributes</vt:lpstr>
      <vt:lpstr>Setting Style</vt:lpstr>
      <vt:lpstr>Chaining</vt:lpstr>
      <vt:lpstr>D3 Data Join</vt:lpstr>
      <vt:lpstr>D3 Data Join</vt:lpstr>
      <vt:lpstr>.enter()</vt:lpstr>
      <vt:lpstr>.exit()</vt:lpstr>
      <vt:lpstr>D3 Selections &amp; General Update Pattern</vt:lpstr>
      <vt:lpstr>There’s Lot more to D3</vt:lpstr>
      <vt:lpstr>D3 Examples Gallery</vt:lpstr>
      <vt:lpstr>D3 Community</vt:lpstr>
      <vt:lpstr>Alternatives</vt:lpstr>
      <vt:lpstr>Will you love D3?</vt:lpstr>
      <vt:lpstr>Just the Beginning ….  of your Data Visualization Journey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D3.js An introduction</dc:title>
  <cp:lastModifiedBy>Sophie Searcy</cp:lastModifiedBy>
  <cp:revision>3</cp:revision>
  <dcterms:created xsi:type="dcterms:W3CDTF">2018-11-20T18:07:58Z</dcterms:created>
  <dcterms:modified xsi:type="dcterms:W3CDTF">2019-01-11T21:02:28Z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2018-10-29T00:00:00Z</vt:filetime>
  </property>
  <property fmtid="{D5CDD505-2E9C-101B-9397-08002B2CF9AE}" pid="3" name="Creator">
    <vt:lpwstr>Adobe Photoshop CC 2017 (Macintosh)</vt:lpwstr>
  </property>
  <property fmtid="{D5CDD505-2E9C-101B-9397-08002B2CF9AE}" pid="4" name="LastSaved">
    <vt:filetime>2018-11-20T00:00:00Z</vt:filetime>
  </property>
</Properties>
</file>